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66" r:id="rId5"/>
    <p:sldId id="265" r:id="rId6"/>
    <p:sldId id="267" r:id="rId7"/>
    <p:sldId id="258" r:id="rId8"/>
    <p:sldId id="268" r:id="rId9"/>
    <p:sldId id="261" r:id="rId10"/>
    <p:sldId id="264" r:id="rId11"/>
    <p:sldId id="259" r:id="rId12"/>
    <p:sldId id="26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6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7E588-85B5-43A2-8CE0-4628C628CC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F9030B-D654-4EBD-8815-740E1CEDCB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DAE39A-67CD-4C4C-A6E4-C03151B09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5AEAB-D0F6-404C-8A01-62BB9416C98B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0F357E-5CB4-4793-ABC6-CE32CCD21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64C48E-8318-498D-863B-8CDCBB284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D964C-85C3-4DDD-92D7-94E4789D4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858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FD26D-CD66-4B63-8246-3D9B982C2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BC2CCC-B282-4553-819E-2418BD51EC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30ED94-7AF7-43A9-80C4-62049AF70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5AEAB-D0F6-404C-8A01-62BB9416C98B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BDB47E-7C2F-477E-A386-6841A4B45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0FC27A-EC39-4C00-BC2A-195F441A6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D964C-85C3-4DDD-92D7-94E4789D4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61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E548B3-56CB-4270-ABED-B241A72790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61A2D1-F806-4AA7-925A-5BB9B76B9D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233AD7-151A-4BF6-972C-646C231AA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5AEAB-D0F6-404C-8A01-62BB9416C98B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49F9CF-CBD7-4AF2-8FFD-63725C700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623055-455C-42AD-A962-854D2831A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D964C-85C3-4DDD-92D7-94E4789D4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569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122C8-685F-45E8-8537-C56F89CC5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DDDFEC-1EA3-44BB-9BE1-597BDE1083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F2CDA9-EC12-41C5-8424-801D5302D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5AEAB-D0F6-404C-8A01-62BB9416C98B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9BA7E8-B17E-4EA9-8E83-D6FACD947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0D3FD3-F658-47FF-9111-E6B2F6A82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D964C-85C3-4DDD-92D7-94E4789D4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148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59DE6-8E77-4CF6-988A-8E9F09C1F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5211E0-7B79-4F66-91FF-6C7B809386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1A6B24-44DE-4BA7-9D83-BF0A3B79C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5AEAB-D0F6-404C-8A01-62BB9416C98B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D6F370-5CA4-4061-90D8-0C501C410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FA4CBC-D037-493E-8C5C-4B7D5AC80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D964C-85C3-4DDD-92D7-94E4789D4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17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1CF88-2B53-4525-B366-DC76227A9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E409BB-0B1F-4400-AA1E-F47A86657B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CE07BF-406D-4BC0-805C-B90847B4B1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3CC2CD-1B26-43D1-AE06-15E42E89D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5AEAB-D0F6-404C-8A01-62BB9416C98B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90E9EE-7E0A-4D09-954A-7D4ABC667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0A81BA-668B-4D57-A5C3-9EAFC4891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D964C-85C3-4DDD-92D7-94E4789D4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901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514A6-B0FF-434E-BC1A-D9BCE3169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223F54-DC87-43C3-AB56-CAD8B8B0E9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9544A6-DF61-4EAF-BFA0-DBFB668284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406605-0897-4AA5-B90D-E65A7421A8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041C51-1241-44A5-8C66-9845D89C01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65B7B3-29E3-45C3-AEF4-FC12ABF66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5AEAB-D0F6-404C-8A01-62BB9416C98B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0702E1-D8E9-4428-BDC2-A3B51CF41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EC276B-F256-4839-BAA0-3C334AE6D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D964C-85C3-4DDD-92D7-94E4789D4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357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59ADE-F6C9-4AB0-A91A-FDB8492A9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A0FC87-15E6-4D68-9374-AF976A579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5AEAB-D0F6-404C-8A01-62BB9416C98B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D69A47-51CD-45A2-8119-3A6C1EC91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606970-2196-4EA4-83E0-615053745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D964C-85C3-4DDD-92D7-94E4789D4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885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901FA5-5686-45D3-A4D7-C728BFBD7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5AEAB-D0F6-404C-8A01-62BB9416C98B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64405A-921F-4AEC-9346-2D8FD46F3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9F3C1B-F5CD-43EF-B58B-696B34E0C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D964C-85C3-4DDD-92D7-94E4789D4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828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4F1BE-7D2C-41A9-8EEC-AC9D9E541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BED6F8-DB01-4335-8074-DCDA96A31D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465564-9335-47AC-87B9-028934700E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6D25C2-3147-4C90-888F-2F283BAFA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5AEAB-D0F6-404C-8A01-62BB9416C98B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E2D9CE-6BAA-49CA-837A-2FDCF9BFA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3DBE08-724F-49F3-B96F-F8C042283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D964C-85C3-4DDD-92D7-94E4789D4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795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5E12E-227E-448D-BE7F-CF6F0D656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516799-143C-4B8F-96D2-B179739EA8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B756D3-11AC-4BE5-9F0D-EBADA9E3CD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37CE1F-4382-4CC0-A659-EDD28ED6F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5AEAB-D0F6-404C-8A01-62BB9416C98B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83C58B-279B-4833-8F56-FED73B1C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33164A-8B17-4D8F-BB79-A5C736791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D964C-85C3-4DDD-92D7-94E4789D4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480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2174BC-EF20-43AA-8F24-E7C75637A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DF624A-3BC6-444B-A676-841EDC97C6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F17882-1421-4A88-8FD9-AA814E044F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5AEAB-D0F6-404C-8A01-62BB9416C98B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7A605-AE47-4E15-9EEE-0D197E27E8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4E405E-93CD-4A83-BF00-49B0D1692E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1D964C-85C3-4DDD-92D7-94E4789D4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1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2FF342D-6DD8-45AD-91D4-F495F0C727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20810" y="5392008"/>
            <a:ext cx="4971190" cy="1147425"/>
          </a:xfrm>
        </p:spPr>
        <p:txBody>
          <a:bodyPr/>
          <a:lstStyle/>
          <a:p>
            <a:r>
              <a:rPr lang="en-US" b="1" dirty="0"/>
              <a:t>Board of Supervisors Meeting</a:t>
            </a:r>
          </a:p>
          <a:p>
            <a:r>
              <a:rPr lang="en-US" b="1" dirty="0"/>
              <a:t>Tuesday, February 9, 2021</a:t>
            </a:r>
          </a:p>
        </p:txBody>
      </p:sp>
      <p:pic>
        <p:nvPicPr>
          <p:cNvPr id="11" name="Picture 10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5C874C17-4DA8-48E3-9CE9-320935FB2E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4608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45EA46F-941F-40C3-8239-A2DC8B6444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554869"/>
          </a:xfrm>
          <a:prstGeom prst="rect">
            <a:avLst/>
          </a:prstGeom>
        </p:spPr>
      </p:pic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531AFDDC-E707-4216-8C70-1C830EDDB7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1705" b="14799"/>
          <a:stretch/>
        </p:blipFill>
        <p:spPr>
          <a:xfrm>
            <a:off x="539690" y="1485900"/>
            <a:ext cx="11112620" cy="4861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3683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45EA46F-941F-40C3-8239-A2DC8B6444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55486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705A6F-16B1-40CD-B239-A121D8A4AA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882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What is at Stake for Sacramento County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Public Accountability 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Increased Strain on Hospital  Emergency Departments 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Destinations, Oversight, Enforcement,  and Compliance 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Regional Disaster Preparedness 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COVID-19 Response</a:t>
            </a:r>
          </a:p>
        </p:txBody>
      </p:sp>
    </p:spTree>
    <p:extLst>
      <p:ext uri="{BB962C8B-B14F-4D97-AF65-F5344CB8AC3E}">
        <p14:creationId xmlns:p14="http://schemas.microsoft.com/office/powerpoint/2010/main" val="23932264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45EA46F-941F-40C3-8239-A2DC8B6444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55486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705A6F-16B1-40CD-B239-A121D8A4AA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5920" y="2367733"/>
            <a:ext cx="9871165" cy="32035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/>
              <a:t>The time has come to budget for and staff </a:t>
            </a:r>
          </a:p>
          <a:p>
            <a:pPr marL="0" indent="0">
              <a:buNone/>
            </a:pPr>
            <a:r>
              <a:rPr lang="en-US" sz="3600" dirty="0"/>
              <a:t>SCEMSA appropriately so Sacramento County </a:t>
            </a:r>
          </a:p>
          <a:p>
            <a:pPr marL="0" indent="0">
              <a:buNone/>
            </a:pPr>
            <a:r>
              <a:rPr lang="en-US" sz="3600" dirty="0"/>
              <a:t>can meet its mission of ensuring the public </a:t>
            </a:r>
          </a:p>
          <a:p>
            <a:pPr marL="0" indent="0">
              <a:buNone/>
            </a:pPr>
            <a:r>
              <a:rPr lang="en-US" sz="3600" dirty="0"/>
              <a:t>receives high-quality emergency medical care.</a:t>
            </a:r>
          </a:p>
        </p:txBody>
      </p:sp>
    </p:spTree>
    <p:extLst>
      <p:ext uri="{BB962C8B-B14F-4D97-AF65-F5344CB8AC3E}">
        <p14:creationId xmlns:p14="http://schemas.microsoft.com/office/powerpoint/2010/main" val="3254128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45EA46F-941F-40C3-8239-A2DC8B6444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55486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705A6F-16B1-40CD-B239-A121D8A4AA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7359" y="1969317"/>
            <a:ext cx="948581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</a:t>
            </a:r>
            <a:r>
              <a:rPr lang="en-US" b="1" dirty="0"/>
              <a:t>Emergency Medical Advisory Group </a:t>
            </a:r>
            <a:r>
              <a:rPr lang="en-US" dirty="0"/>
              <a:t>(EMAG) was </a:t>
            </a:r>
          </a:p>
          <a:p>
            <a:pPr marL="0" indent="0">
              <a:buNone/>
            </a:pPr>
            <a:r>
              <a:rPr lang="en-US" dirty="0"/>
              <a:t>formed in mid-2019 to advise Sacramento County on </a:t>
            </a:r>
          </a:p>
          <a:p>
            <a:pPr marL="0" indent="0">
              <a:buNone/>
            </a:pPr>
            <a:r>
              <a:rPr lang="en-US" dirty="0"/>
              <a:t>how to overcome structural budget and staffing challenges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It consists of leaders from local EMS providers and hospitals</a:t>
            </a:r>
          </a:p>
        </p:txBody>
      </p:sp>
    </p:spTree>
    <p:extLst>
      <p:ext uri="{BB962C8B-B14F-4D97-AF65-F5344CB8AC3E}">
        <p14:creationId xmlns:p14="http://schemas.microsoft.com/office/powerpoint/2010/main" val="3479623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45EA46F-941F-40C3-8239-A2DC8B6444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55486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705A6F-16B1-40CD-B239-A121D8A4AA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Emergency medical services (EMS) are a critical community function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EMS is complex, highly regulated, and constantly evolving </a:t>
            </a:r>
          </a:p>
          <a:p>
            <a:pPr marL="457200" lvl="1" indent="0">
              <a:buNone/>
            </a:pPr>
            <a:endParaRPr lang="en-US" dirty="0">
              <a:solidFill>
                <a:prstClr val="black"/>
              </a:solidFill>
              <a:latin typeface="Calibri" panose="020F0502020204030204"/>
            </a:endParaRPr>
          </a:p>
          <a:p>
            <a:pPr marL="457200" lvl="1" indent="0">
              <a:buNone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911 dispatch</a:t>
            </a:r>
          </a:p>
          <a:p>
            <a:pPr marL="457200" lvl="1" indent="0">
              <a:buNone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Ambulances</a:t>
            </a:r>
          </a:p>
          <a:p>
            <a:pPr marL="457200" lvl="1" indent="0">
              <a:buNone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Hospital emergency departments (EDs)</a:t>
            </a:r>
          </a:p>
          <a:p>
            <a:pPr marL="0" indent="0">
              <a:buNone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indent="0">
              <a:buNone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County has the important job of supporting this system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814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45EA46F-941F-40C3-8239-A2DC8B6444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55486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705A6F-16B1-40CD-B239-A121D8A4AA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2010" y="1311228"/>
            <a:ext cx="8691154" cy="53051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Sacramento County Emergency Medical Services Agency</a:t>
            </a:r>
            <a:r>
              <a:rPr lang="en-US" dirty="0"/>
              <a:t>: 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Advocates for patients 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Ensures unified and coordinated health care delivery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Certifies EMS field personnel 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Authorizes local EMS  training programs 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Maintains local EMS  communication systems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Develops local medical and health disaster plans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890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45EA46F-941F-40C3-8239-A2DC8B6444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55486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705A6F-16B1-40CD-B239-A121D8A4AA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SCEMSA includes </a:t>
            </a:r>
            <a:r>
              <a:rPr lang="en-US" b="1" dirty="0"/>
              <a:t>Medical Health Operational Area Coordinator </a:t>
            </a:r>
            <a:r>
              <a:rPr lang="en-US" dirty="0"/>
              <a:t>role, which is </a:t>
            </a:r>
            <a:r>
              <a:rPr lang="en-US" u="sng" dirty="0"/>
              <a:t>critical during the COVID-19 pandemic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Tracks hospital capacity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Updates local health providers about evolving federal and state guidance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Distributes personal protective equipment (PPE)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219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45EA46F-941F-40C3-8239-A2DC8B6444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55486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705A6F-16B1-40CD-B239-A121D8A4AA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Recognizing Today’s Environment:  Increased Community and  Regulatory Demands </a:t>
            </a:r>
          </a:p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Population growth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Dramatic increase in ambulance transports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More programs to oversee and administer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013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45EA46F-941F-40C3-8239-A2DC8B6444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554869"/>
          </a:xfrm>
          <a:prstGeom prst="rect">
            <a:avLst/>
          </a:prstGeom>
        </p:spPr>
      </p:pic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E221F88F-F413-4B65-88EC-ABFB032903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78586" y="1138577"/>
            <a:ext cx="8834828" cy="523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689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45EA46F-941F-40C3-8239-A2DC8B6444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55486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705A6F-16B1-40CD-B239-A121D8A4AA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Core Problems: SCEMSA is Underfunded and Understaffed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	SCEMSA is staffed at one-half to one-third </a:t>
            </a:r>
          </a:p>
          <a:p>
            <a:pPr marL="0" indent="0">
              <a:buNone/>
            </a:pPr>
            <a:r>
              <a:rPr lang="en-US" dirty="0"/>
              <a:t>	the level of its counterparts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Current funding sources are deteriorating</a:t>
            </a:r>
          </a:p>
        </p:txBody>
      </p:sp>
    </p:spTree>
    <p:extLst>
      <p:ext uri="{BB962C8B-B14F-4D97-AF65-F5344CB8AC3E}">
        <p14:creationId xmlns:p14="http://schemas.microsoft.com/office/powerpoint/2010/main" val="4073449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45EA46F-941F-40C3-8239-A2DC8B6444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554869"/>
          </a:xfrm>
          <a:prstGeom prst="rect">
            <a:avLst/>
          </a:prstGeo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FACF8A0-5CC9-4FF2-BA8B-8615FC1F3E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08212" y="1379395"/>
            <a:ext cx="10443240" cy="513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0171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A88D7EBB629947BD37FC410CD0D0D1" ma:contentTypeVersion="1" ma:contentTypeDescription="Create a new document." ma:contentTypeScope="" ma:versionID="ae33f66cae60fc5c7e39c7d618f4deac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150d43bf0be583304e280f4717a398aa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1C23950-6CA7-4D20-A104-358B11929469}"/>
</file>

<file path=customXml/itemProps2.xml><?xml version="1.0" encoding="utf-8"?>
<ds:datastoreItem xmlns:ds="http://schemas.openxmlformats.org/officeDocument/2006/customXml" ds:itemID="{5C30DE3F-0979-4C9D-A340-B7F6CFD4FFE2}"/>
</file>

<file path=customXml/itemProps3.xml><?xml version="1.0" encoding="utf-8"?>
<ds:datastoreItem xmlns:ds="http://schemas.openxmlformats.org/officeDocument/2006/customXml" ds:itemID="{7CD16228-7BAB-4F34-813B-0123B266D934}"/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265</Words>
  <Application>Microsoft Office PowerPoint</Application>
  <PresentationFormat>Widescreen</PresentationFormat>
  <Paragraphs>66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Jensen</dc:creator>
  <cp:lastModifiedBy>Chambers. Sherri</cp:lastModifiedBy>
  <cp:revision>7</cp:revision>
  <dcterms:created xsi:type="dcterms:W3CDTF">2021-01-16T00:03:12Z</dcterms:created>
  <dcterms:modified xsi:type="dcterms:W3CDTF">2021-01-19T15:35:39Z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0x01010043A88D7EBB629947BD37FC410CD0D0D1</vt:lpwstr>
  </property>
</Properties>
</file>