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Gill Sans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/u/0/viewer?mid=1ckfMx2EAkswQxro1Uw0Jcrw89Z452Foc&amp;shorturl=1&amp;ll=38.5776825533162%2C-121.45826062999318&amp;z=1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e59da43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ee59da43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Tony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ee0f6e1a0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ee0f6e1a0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ee0f6e1a0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ee0f6e1a0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Outcomes slide - Tony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16acf326d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b16acf326d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Tony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16acf326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b16acf326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Tony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Academia: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Keck School of Medicine of USC - Dr. Kevin Lohenry, Director of USC PA Program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UC Davis School of Medicine and School of Nursing  - Dr. MK Orsulak, Family Medicine Physician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California Northstate University, School of Medicine &amp; Pharmacy - Dr. Xiaodong Feng,  Dean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State University - Dr. Jennifer Kenney, Department of Social Work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State University - Dr. Susanna Curry, Department of Social Work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American River College, Sacramento City College, Consumnes River College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Homeless Services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Loaves &amp; Fishes - Joe Smith, Advocacy Director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Steps Forward - Dr. Tamu Green, Systems Performance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Regional Coalition to End Homelessness - Bob Erlenbusch, Executive Director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Homeless Union - Crystal Sanchez, President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SEVA Selfless Service - Jaspreet Khunkhun, Co-Founder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Future Community Church - Stefon DuBose, Pastor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Francis House - Cynthia, Pimentel, Program Manager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9183a322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a9183a322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MK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Outcomes slide - Tony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Academia: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Keck School of Medicine of USC - Dr. Kevin Lohenry, Director of USC PA Program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UC Davis School of Medicine and School of Nursing  - Dr. MK Orsulak, Family Medicine Physician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California Northstate University, School of Medicine &amp; Pharmacy - Dr. Xiaodong Feng,  Dean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State University - Dr. Jennifer Kenney, Department of Social Work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State University - Dr. Susanna Curry, Department of Social Work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American River College, Sacramento City College, Consumnes River College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Homeless Services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Loaves &amp; Fishes - Joe Smith, Advocacy Director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Steps Forward - Dr. Tamu Green, Systems Performance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Regional Coalition to End Homelessness - Bob Erlenbusch, Executive Director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Sacramento Homeless Union - Crystal Sanchez, President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SEVA Selfless Service - Jaspreet Khunkhun, Co-Founder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b="1">
                <a:solidFill>
                  <a:schemeClr val="dk1"/>
                </a:solidFill>
              </a:rPr>
              <a:t>Future Community Church - Stefon DuBose, Pastor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Francis House - Cynthia, Pimentel, Program Manager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Coalitions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Services Not Sweeps Coalition - 100 Homeless Advocate Groups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Weather Responsiveness Task Force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16acf326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b16acf326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e169ec6ff_3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e169ec6ff_3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16acf326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16acf326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Tony</a:t>
            </a:r>
            <a:endParaRPr sz="1400" b="1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16acf326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16acf326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MK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e8659b013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e8659b013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Another slide: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More details on collaborators + partners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Assembly member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SAPs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students we are working with -- UCD, Cal northstate, pharmacy students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How this provide opportunities to students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SRCs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Future plans … high school?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3e0084f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3e0084f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Another slide: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More details on collaborators + partners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Assembly member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SAPs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What students we are working with -- UCD, Cal northstate, pharmacy students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How this provide opportunities to students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SRCs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Future plans … high school?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9183a32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9183a32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1b78ac506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1b78ac506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https://www.google.com/maps/d/u/0/viewer?mid=1ckfMx2EAkswQxro1Uw0Jcrw89Z452Foc&amp;shorturl=1&amp;ll=38.5776825533162%2C-121.45826062999318&amp;z=12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ee0f6e1a0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ee0f6e1a0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MK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ee0f6e1a0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ee0f6e1a0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MK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Gill Sans"/>
              <a:buNone/>
              <a:defRPr sz="5200" b="1"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11400" y="307850"/>
            <a:ext cx="9144000" cy="8445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800"/>
              <a:buNone/>
              <a:defRPr b="1">
                <a:solidFill>
                  <a:srgbClr val="F1C23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69653" y="3975300"/>
            <a:ext cx="1174349" cy="116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  <a:defRPr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●"/>
              <a:defRPr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○"/>
              <a:defRPr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■"/>
              <a:defRPr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●"/>
              <a:defRPr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○"/>
              <a:defRPr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■"/>
              <a:defRPr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●"/>
              <a:defRPr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○"/>
              <a:defRPr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Gill Sans"/>
              <a:buChar char="■"/>
              <a:defRPr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-5400" y="0"/>
            <a:ext cx="9154800" cy="2652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717000" y="770975"/>
            <a:ext cx="7710000" cy="17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1C232"/>
                </a:solidFill>
              </a:rPr>
              <a:t>Addressing the Needs of the Unhoused Population through </a:t>
            </a:r>
            <a:endParaRPr sz="3800">
              <a:solidFill>
                <a:srgbClr val="F1C23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1C232"/>
                </a:solidFill>
              </a:rPr>
              <a:t>Street Medicine</a:t>
            </a:r>
            <a:endParaRPr sz="3800">
              <a:solidFill>
                <a:srgbClr val="F1C232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6000" y="3857025"/>
            <a:ext cx="3091999" cy="12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2117850" y="2739675"/>
            <a:ext cx="49083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Gill Sans"/>
                <a:ea typeface="Gill Sans"/>
                <a:cs typeface="Gill Sans"/>
                <a:sym typeface="Gill Sans"/>
              </a:rPr>
              <a:t>Hosted by:</a:t>
            </a:r>
            <a:endParaRPr sz="1800" i="1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900">
                <a:latin typeface="Gill Sans"/>
                <a:ea typeface="Gill Sans"/>
                <a:cs typeface="Gill Sans"/>
                <a:sym typeface="Gill Sans"/>
              </a:rPr>
              <a:t> Anthony Menacho, MPAP, PA-C</a:t>
            </a:r>
            <a:endParaRPr sz="19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ill Sans"/>
                <a:ea typeface="Gill Sans"/>
                <a:cs typeface="Gill Sans"/>
                <a:sym typeface="Gill Sans"/>
              </a:rPr>
              <a:t>Executive Director, Sacramento Street Medicine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ill Sans"/>
                <a:ea typeface="Gill Sans"/>
                <a:cs typeface="Gill Sans"/>
                <a:sym typeface="Gill Sans"/>
              </a:rPr>
              <a:t>Family Medicine, CommuniCare Health Centers</a:t>
            </a:r>
            <a:endParaRPr sz="1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Gill Sans"/>
                <a:ea typeface="Gill Sans"/>
                <a:cs typeface="Gill Sans"/>
                <a:sym typeface="Gill Sans"/>
              </a:rPr>
              <a:t>	          </a:t>
            </a:r>
            <a:endParaRPr sz="18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Growth Plan &amp; Target Measures </a:t>
            </a:r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74400" y="1303250"/>
            <a:ext cx="6902400" cy="2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Growth Plan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Partner with current street medicine providers in the community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Move one full-time team to multiple days during the week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Partner with established street medicine programs to help provide path to sustainability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Expand provider capacity to reach larger number of PEH </a:t>
            </a:r>
            <a:endParaRPr sz="11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Target Measures</a:t>
            </a:r>
            <a:endParaRPr sz="1600"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Decrease disparity of standard healthcare quality metrics 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Increase establishment primary care relationship 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Develop a system to determine emergency room usage and diversion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Develop a process of tracking hospital readmission rate, length of stay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Organize referral process for specialty care, behavioral health, drug treatment 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Target expedited housing placement for those with extensive needs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Increase penetration of social services to highest need population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r="22233" b="7037"/>
          <a:stretch/>
        </p:blipFill>
        <p:spPr>
          <a:xfrm>
            <a:off x="7317425" y="1353925"/>
            <a:ext cx="1591073" cy="2535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Integration &amp; Coordination</a:t>
            </a:r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142600" y="1308400"/>
            <a:ext cx="9219300" cy="2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Barriers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Understanding the landscape of parties involved in street medicine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Establishing best use of resources based on capacity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Funding strategies available for sustainable services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Maintaining patient relationships within and across organizations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Positives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Leaders within have extensive experience in working with PEH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Coordination meetings happening bi-weekly between organizations</a:t>
            </a:r>
            <a:endParaRPr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>
                <a:solidFill>
                  <a:schemeClr val="dk1"/>
                </a:solidFill>
              </a:rPr>
              <a:t>Policy and healthcare prioritizing the healthcare for folks living outside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3200" y="1364812"/>
            <a:ext cx="1660575" cy="241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 rotWithShape="1">
          <a:blip r:embed="rId4">
            <a:alphaModFix/>
          </a:blip>
          <a:srcRect t="19790" b="19204"/>
          <a:stretch/>
        </p:blipFill>
        <p:spPr>
          <a:xfrm>
            <a:off x="7105650" y="1364800"/>
            <a:ext cx="1828259" cy="24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Community Partners</a:t>
            </a:r>
            <a:endParaRPr sz="2600"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6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Academia</a:t>
            </a:r>
            <a:endParaRPr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Keck School of Medicine of USC Street Medicine - </a:t>
            </a:r>
            <a:r>
              <a:rPr lang="en" sz="1300" b="1"/>
              <a:t>Brett Feldman,</a:t>
            </a:r>
            <a:r>
              <a:rPr lang="en" sz="1300"/>
              <a:t> Director of USC Street Medicine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UC Davis School of Medicine - </a:t>
            </a:r>
            <a:r>
              <a:rPr lang="en" sz="1300" b="1"/>
              <a:t>Dr. MK Orsulak</a:t>
            </a:r>
            <a:r>
              <a:rPr lang="en" sz="1300"/>
              <a:t>, Family Medicine Physician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California Northstate University, School of Medicine &amp; Pharmacy - </a:t>
            </a:r>
            <a:r>
              <a:rPr lang="en" sz="1300" b="1"/>
              <a:t>Dr. Xiaodong Feng</a:t>
            </a:r>
            <a:r>
              <a:rPr lang="en" sz="1300"/>
              <a:t>,  Dean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Sacramento State University - </a:t>
            </a:r>
            <a:r>
              <a:rPr lang="en" sz="1300" b="1"/>
              <a:t>Dr. Jennifer Kenney,</a:t>
            </a:r>
            <a:r>
              <a:rPr lang="en" sz="1300"/>
              <a:t> Department of Social Work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Sacramento State University - </a:t>
            </a:r>
            <a:r>
              <a:rPr lang="en" sz="1300" b="1">
                <a:solidFill>
                  <a:schemeClr val="dk1"/>
                </a:solidFill>
              </a:rPr>
              <a:t>Dr. Susanna Curry,</a:t>
            </a:r>
            <a:r>
              <a:rPr lang="en" sz="1300">
                <a:solidFill>
                  <a:schemeClr val="dk1"/>
                </a:solidFill>
              </a:rPr>
              <a:t> Department of Social Work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American River College, Sacramento City College, Consumnes River College</a:t>
            </a:r>
            <a:endParaRPr sz="13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Homeless Services</a:t>
            </a:r>
            <a:endParaRPr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HOPE Cooperative - </a:t>
            </a:r>
            <a:r>
              <a:rPr lang="en" sz="1300" b="1"/>
              <a:t>Joseph Smith</a:t>
            </a:r>
            <a:r>
              <a:rPr lang="en" sz="1300"/>
              <a:t>, Director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Sacramento Steps Forward - </a:t>
            </a:r>
            <a:r>
              <a:rPr lang="en" sz="1300" b="1"/>
              <a:t>Dr. Tamu Green,</a:t>
            </a:r>
            <a:r>
              <a:rPr lang="en" sz="1300"/>
              <a:t> Systems Performance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Safer Alternatives Through Networking &amp; Education - </a:t>
            </a:r>
            <a:r>
              <a:rPr lang="en" sz="1300" b="1"/>
              <a:t>Rachel Anderson</a:t>
            </a:r>
            <a:r>
              <a:rPr lang="en" sz="1300"/>
              <a:t>, Executive Director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Sacramento Homeless Union - </a:t>
            </a:r>
            <a:r>
              <a:rPr lang="en" sz="1300" b="1"/>
              <a:t>Crystal Sanchez,</a:t>
            </a:r>
            <a:r>
              <a:rPr lang="en" sz="1300"/>
              <a:t> President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SEVA Selfless Service - </a:t>
            </a:r>
            <a:r>
              <a:rPr lang="en" sz="1300" b="1"/>
              <a:t>Jaspreet Khunkhun</a:t>
            </a:r>
            <a:r>
              <a:rPr lang="en" sz="1300"/>
              <a:t>, Co-Founder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Future Community Church - </a:t>
            </a:r>
            <a:r>
              <a:rPr lang="en" sz="1300" b="1"/>
              <a:t>Stefon DuBose,</a:t>
            </a:r>
            <a:r>
              <a:rPr lang="en" sz="1300"/>
              <a:t> Pastor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Francis House -</a:t>
            </a:r>
            <a:r>
              <a:rPr lang="en" sz="1300" b="1"/>
              <a:t> Cynthia, Pimentel</a:t>
            </a:r>
            <a:r>
              <a:rPr lang="en" sz="1300"/>
              <a:t>, Program Manager</a:t>
            </a:r>
            <a:endParaRPr sz="13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/>
              <a:t>Who We Work With: Healthcare Partners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205800" y="1177100"/>
            <a:ext cx="689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Clinics/Health Organizations</a:t>
            </a:r>
            <a:endParaRPr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Street Medicine Institute 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UC Davis Student-run Clinic, Willow Clinic 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UC Davis Student-run Clinic, Joan Viteri Memorial Clinic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UC Davis Student-run Clinic, Tepati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Alameda County Healthcare for the Homeless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Portland Street Medicine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Syringe Exchange Programs and Narcan Delivery</a:t>
            </a:r>
            <a:endParaRPr sz="12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Government Agencies</a:t>
            </a:r>
            <a:endParaRPr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City of Sacramento, Office of Community Response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Sacramento Emergency Medical Services (EMS) 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Sacramento County Department of Public Health</a:t>
            </a:r>
            <a:endParaRPr sz="13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California Department of Public Health</a:t>
            </a:r>
            <a:endParaRPr sz="13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Political Support</a:t>
            </a:r>
            <a:endParaRPr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California Assembly Majority Leader - </a:t>
            </a:r>
            <a:r>
              <a:rPr lang="en" sz="1300" b="1"/>
              <a:t>Eloise Gomez Reyes, </a:t>
            </a:r>
            <a:r>
              <a:rPr lang="en" sz="1300"/>
              <a:t>47th Assembly District</a:t>
            </a:r>
            <a:endParaRPr sz="13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/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1987" y="1381975"/>
            <a:ext cx="1895483" cy="14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2500" y="2497575"/>
            <a:ext cx="1954700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6225" y="1255025"/>
            <a:ext cx="1679050" cy="147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 rotWithShape="1">
          <a:blip r:embed="rId6">
            <a:alphaModFix/>
          </a:blip>
          <a:srcRect t="10276" r="7045" b="30355"/>
          <a:stretch/>
        </p:blipFill>
        <p:spPr>
          <a:xfrm>
            <a:off x="5013637" y="2969900"/>
            <a:ext cx="2372200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Who We Work With: Academic Partners</a:t>
            </a:r>
            <a:endParaRPr/>
          </a:p>
        </p:txBody>
      </p:sp>
      <p:pic>
        <p:nvPicPr>
          <p:cNvPr id="167" name="Google Shape;167;p26" descr="Keck School of Medicine of USC - Wikiped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6400" y="1417600"/>
            <a:ext cx="3161275" cy="11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 descr="Logo Library | UC Davis Health Graphic Standard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950" y="1358875"/>
            <a:ext cx="4194950" cy="103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 descr="California Northstate University College of Medicine - Medical School  Headquarter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587" y="3097975"/>
            <a:ext cx="2798925" cy="8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 descr="Guided Self-Placement"/>
          <p:cNvPicPr preferRelativeResize="0"/>
          <p:nvPr/>
        </p:nvPicPr>
        <p:blipFill rotWithShape="1">
          <a:blip r:embed="rId6">
            <a:alphaModFix/>
          </a:blip>
          <a:srcRect l="14974" t="8524" r="17694" b="17865"/>
          <a:stretch/>
        </p:blipFill>
        <p:spPr>
          <a:xfrm>
            <a:off x="7999275" y="4207500"/>
            <a:ext cx="1089025" cy="8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 descr="California State University, Sacramento | Newswise"/>
          <p:cNvPicPr preferRelativeResize="0"/>
          <p:nvPr/>
        </p:nvPicPr>
        <p:blipFill rotWithShape="1">
          <a:blip r:embed="rId7">
            <a:alphaModFix/>
          </a:blip>
          <a:srcRect t="8792" r="-3842" b="8019"/>
          <a:stretch/>
        </p:blipFill>
        <p:spPr>
          <a:xfrm>
            <a:off x="4071125" y="3337250"/>
            <a:ext cx="3986500" cy="8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/>
          <p:nvPr/>
        </p:nvSpPr>
        <p:spPr>
          <a:xfrm>
            <a:off x="3849225" y="4118100"/>
            <a:ext cx="43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 </a:t>
            </a:r>
            <a:r>
              <a:rPr lang="en" sz="1200" b="1">
                <a:solidFill>
                  <a:schemeClr val="dk1"/>
                </a:solidFill>
              </a:rPr>
              <a:t>Jennifer Kenney, PhD,</a:t>
            </a:r>
            <a:r>
              <a:rPr lang="en" sz="1200">
                <a:solidFill>
                  <a:schemeClr val="dk1"/>
                </a:solidFill>
              </a:rPr>
              <a:t> Department of Social Work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 </a:t>
            </a:r>
            <a:r>
              <a:rPr lang="en" sz="1200" b="1">
                <a:solidFill>
                  <a:schemeClr val="dk1"/>
                </a:solidFill>
              </a:rPr>
              <a:t>Susanna Curry, PhD,</a:t>
            </a:r>
            <a:r>
              <a:rPr lang="en" sz="1200">
                <a:solidFill>
                  <a:schemeClr val="dk1"/>
                </a:solidFill>
              </a:rPr>
              <a:t> Department of Social Work</a:t>
            </a:r>
            <a:endParaRPr sz="15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4668563" y="2571750"/>
            <a:ext cx="4912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- Brett Feldman, PA-C,</a:t>
            </a:r>
            <a:r>
              <a:rPr lang="en" sz="1200">
                <a:solidFill>
                  <a:schemeClr val="dk1"/>
                </a:solidFill>
              </a:rPr>
              <a:t> Director of USC Street Medicine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- Corinne Feldman, PA-C</a:t>
            </a:r>
            <a:r>
              <a:rPr lang="en" sz="1200">
                <a:solidFill>
                  <a:schemeClr val="dk1"/>
                </a:solidFill>
              </a:rPr>
              <a:t>, Director of Clinical Skills  </a:t>
            </a:r>
            <a:endParaRPr sz="12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- Dr. Kevin Lohenry, </a:t>
            </a:r>
            <a:r>
              <a:rPr lang="en" sz="1200">
                <a:solidFill>
                  <a:schemeClr val="dk1"/>
                </a:solidFill>
              </a:rPr>
              <a:t>Director of USC PA Program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 rotWithShape="1">
          <a:blip r:embed="rId8">
            <a:alphaModFix/>
          </a:blip>
          <a:srcRect t="12473" b="14666"/>
          <a:stretch/>
        </p:blipFill>
        <p:spPr>
          <a:xfrm>
            <a:off x="5625000" y="1358862"/>
            <a:ext cx="2724075" cy="12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/>
        </p:nvSpPr>
        <p:spPr>
          <a:xfrm>
            <a:off x="0" y="2394525"/>
            <a:ext cx="464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- Mary Kathryn Orsulak, MD,</a:t>
            </a:r>
            <a:r>
              <a:rPr lang="en" sz="1200">
                <a:solidFill>
                  <a:schemeClr val="dk1"/>
                </a:solidFill>
              </a:rPr>
              <a:t> Primary Care Physician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- Holly Kirkland-Walsh, NP</a:t>
            </a:r>
            <a:r>
              <a:rPr lang="en" sz="1200">
                <a:solidFill>
                  <a:schemeClr val="dk1"/>
                </a:solidFill>
              </a:rPr>
              <a:t>, Wound Care Specialist</a:t>
            </a:r>
            <a:endParaRPr sz="12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3850" y="3247625"/>
            <a:ext cx="959875" cy="9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-125125" y="4034700"/>
            <a:ext cx="43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- Xaiodong Feng, MD, </a:t>
            </a:r>
            <a:r>
              <a:rPr lang="en" sz="1200">
                <a:solidFill>
                  <a:schemeClr val="dk1"/>
                </a:solidFill>
              </a:rPr>
              <a:t>Dean </a:t>
            </a:r>
            <a:endParaRPr sz="1200">
              <a:solidFill>
                <a:schemeClr val="dk1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- Jennifer Courtney, PharmD, </a:t>
            </a:r>
            <a:r>
              <a:rPr lang="en" sz="1200">
                <a:solidFill>
                  <a:schemeClr val="dk1"/>
                </a:solidFill>
              </a:rPr>
              <a:t>Director of Education</a:t>
            </a:r>
            <a:endParaRPr sz="1200">
              <a:solidFill>
                <a:schemeClr val="dk1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- Ashim Malhotra, </a:t>
            </a:r>
            <a:r>
              <a:rPr lang="en" sz="1200">
                <a:solidFill>
                  <a:schemeClr val="dk1"/>
                </a:solidFill>
              </a:rPr>
              <a:t> Dean of Curriculum Development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/>
              <a:t>Who We Work With: Community Partners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183" name="Google Shape;183;p27" descr="Loaves and Fishes - Sacramento Steps Forward"/>
          <p:cNvPicPr preferRelativeResize="0"/>
          <p:nvPr/>
        </p:nvPicPr>
        <p:blipFill rotWithShape="1">
          <a:blip r:embed="rId3">
            <a:alphaModFix/>
          </a:blip>
          <a:srcRect l="6349" t="8469" r="5591" b="10637"/>
          <a:stretch/>
        </p:blipFill>
        <p:spPr>
          <a:xfrm>
            <a:off x="2764825" y="1379025"/>
            <a:ext cx="1807175" cy="13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 descr="GivingEd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0277" y="1361089"/>
            <a:ext cx="1265724" cy="1209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 descr="Sacramento Homeless Union (@crystal63828985) | Twitter"/>
          <p:cNvPicPr preferRelativeResize="0"/>
          <p:nvPr/>
        </p:nvPicPr>
        <p:blipFill rotWithShape="1">
          <a:blip r:embed="rId5">
            <a:alphaModFix/>
          </a:blip>
          <a:srcRect l="7760" t="21050" r="7701" b="22363"/>
          <a:stretch/>
        </p:blipFill>
        <p:spPr>
          <a:xfrm>
            <a:off x="173225" y="3512300"/>
            <a:ext cx="1872988" cy="13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 descr="SHOC | homelessness and social justice"/>
          <p:cNvPicPr preferRelativeResize="0"/>
          <p:nvPr/>
        </p:nvPicPr>
        <p:blipFill rotWithShape="1">
          <a:blip r:embed="rId6">
            <a:alphaModFix/>
          </a:blip>
          <a:srcRect l="15471" t="8047" r="17813" b="7592"/>
          <a:stretch/>
        </p:blipFill>
        <p:spPr>
          <a:xfrm>
            <a:off x="7878275" y="3488225"/>
            <a:ext cx="1265725" cy="160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 descr="Image may contain: text that says 'Sacramento S.OU.P. Est. 200 SOLIDARITY OF UNHOUSED PEOPLE SACSOUP.ORG'"/>
          <p:cNvPicPr preferRelativeResize="0"/>
          <p:nvPr/>
        </p:nvPicPr>
        <p:blipFill rotWithShape="1">
          <a:blip r:embed="rId7">
            <a:alphaModFix/>
          </a:blip>
          <a:srcRect l="19442" t="5099" r="20770" b="4802"/>
          <a:stretch/>
        </p:blipFill>
        <p:spPr>
          <a:xfrm>
            <a:off x="6804862" y="3131663"/>
            <a:ext cx="976725" cy="147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 descr="No photo description available."/>
          <p:cNvPicPr preferRelativeResize="0"/>
          <p:nvPr/>
        </p:nvPicPr>
        <p:blipFill rotWithShape="1">
          <a:blip r:embed="rId8">
            <a:alphaModFix/>
          </a:blip>
          <a:srcRect t="10613" b="11571"/>
          <a:stretch/>
        </p:blipFill>
        <p:spPr>
          <a:xfrm>
            <a:off x="222450" y="1379027"/>
            <a:ext cx="1948828" cy="13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 descr="Francis House Center | Next Move Homeless Services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6711" y="1435600"/>
            <a:ext cx="1622613" cy="12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71275" y="2953012"/>
            <a:ext cx="2100400" cy="92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 descr="GivingEdge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98700" y="3878925"/>
            <a:ext cx="2395834" cy="12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32375" y="2782525"/>
            <a:ext cx="1265725" cy="12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>
            <a:off x="-5400" y="0"/>
            <a:ext cx="9154800" cy="34140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</a:endParaRPr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6000" y="3414000"/>
            <a:ext cx="3091999" cy="12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>
            <a:spLocks noGrp="1"/>
          </p:cNvSpPr>
          <p:nvPr>
            <p:ph type="ctrTitle"/>
          </p:nvPr>
        </p:nvSpPr>
        <p:spPr>
          <a:xfrm>
            <a:off x="717000" y="1264525"/>
            <a:ext cx="7710000" cy="17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1C232"/>
                </a:solidFill>
              </a:rPr>
              <a:t>“Besides quality care, humility within the healthcare field is essential to reduce biases, remove inequities, and improve communication that addresses the healthcare issues of all people”</a:t>
            </a:r>
            <a:endParaRPr sz="3100">
              <a:solidFill>
                <a:srgbClr val="F1C232"/>
              </a:solidFill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591900" y="4515925"/>
            <a:ext cx="79602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73763"/>
                </a:solidFill>
                <a:latin typeface="Gill Sans"/>
                <a:ea typeface="Gill Sans"/>
                <a:cs typeface="Gill Sans"/>
                <a:sym typeface="Gill Sans"/>
              </a:rPr>
              <a:t>Humility is bringing compassionate care to the people. </a:t>
            </a:r>
            <a:endParaRPr sz="700">
              <a:solidFill>
                <a:srgbClr val="0737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>
            <a:spLocks noGrp="1"/>
          </p:cNvSpPr>
          <p:nvPr>
            <p:ph type="title" idx="4294967295"/>
          </p:nvPr>
        </p:nvSpPr>
        <p:spPr>
          <a:xfrm>
            <a:off x="0" y="1485250"/>
            <a:ext cx="9144000" cy="19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FFD966"/>
                </a:solidFill>
              </a:rPr>
              <a:t>Contact</a:t>
            </a:r>
            <a:endParaRPr sz="5400">
              <a:solidFill>
                <a:srgbClr val="FFD9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FFD9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D966"/>
                </a:solidFill>
              </a:rPr>
              <a:t>Anthony Menacho, MPAP, PA,C</a:t>
            </a:r>
            <a:endParaRPr sz="3000">
              <a:solidFill>
                <a:srgbClr val="FFD9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D966"/>
                </a:solidFill>
              </a:rPr>
              <a:t>Executive Director, Sacramento Street Medicine</a:t>
            </a:r>
            <a:endParaRPr sz="2300">
              <a:solidFill>
                <a:srgbClr val="FFD9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Personal: menacho.anthony@gmail.com</a:t>
            </a:r>
            <a:endParaRPr sz="2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</a:rPr>
              <a:t>SSM Email: sacstreetmed@gmail.com</a:t>
            </a:r>
            <a:r>
              <a:rPr lang="en" sz="3000">
                <a:solidFill>
                  <a:srgbClr val="FFFFFF"/>
                </a:solidFill>
              </a:rPr>
              <a:t>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Sacramento Street Medicine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-86850" y="1240700"/>
            <a:ext cx="8631300" cy="3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Mission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Sacramento Street Medicine exists to provide high-quality, patient-led medical care to people experiencing homelessness (PEH). We meet the needs of the people we serve where they are – on the streets and encampments throughout Sacramento. 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b="1"/>
              <a:t>Vision</a:t>
            </a:r>
            <a:endParaRPr sz="1650" b="1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</a:rPr>
              <a:t>We believe healthcare and housing are human rights. By utilizing our education in medicine and </a:t>
            </a:r>
            <a:endParaRPr sz="165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</a:rPr>
              <a:t>our passion for human rights, we change lives, build services, and restore hope and power, </a:t>
            </a:r>
            <a:endParaRPr sz="165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</a:rPr>
              <a:t>so that one-day compassionate care will no longer need to be delivered on the streets.</a:t>
            </a:r>
            <a:endParaRPr sz="1650"/>
          </a:p>
        </p:txBody>
      </p:sp>
      <p:sp>
        <p:nvSpPr>
          <p:cNvPr id="66" name="Google Shape;66;p14"/>
          <p:cNvSpPr txBox="1"/>
          <p:nvPr/>
        </p:nvSpPr>
        <p:spPr>
          <a:xfrm>
            <a:off x="419100" y="4730925"/>
            <a:ext cx="8305800" cy="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Operation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117750" y="1264975"/>
            <a:ext cx="890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Current Operation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6 Basic &amp; Medical Outreach Teams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Consistent follow-up: Visit every 2 weeks to same camp, same time, generally weekends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Prioritize relationships and trust as entry point to provide care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Team Make-up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Camp Leads (Health professional student or someone with healthcare experience)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Patient Navigator (Individual with social work background to connect to services)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Medical Provider (MD, DO, PA, NP)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Medical scribe (SSM-trained scribe to assist with charting into EMR)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Basic outreach team providing survival supplies and gaining referrals for medical needs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Currently volunteer-based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200+ volunteers each year 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Medical providers, medical students, graduate/undergraduate students, general public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Street Outreach/Rounds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r="-3103" b="16701"/>
          <a:stretch/>
        </p:blipFill>
        <p:spPr>
          <a:xfrm>
            <a:off x="6878745" y="1485737"/>
            <a:ext cx="2181556" cy="227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t="8650" b="23446"/>
          <a:stretch/>
        </p:blipFill>
        <p:spPr>
          <a:xfrm>
            <a:off x="130200" y="1916400"/>
            <a:ext cx="2236349" cy="227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5">
            <a:alphaModFix/>
          </a:blip>
          <a:srcRect t="17464"/>
          <a:stretch/>
        </p:blipFill>
        <p:spPr>
          <a:xfrm>
            <a:off x="4649326" y="1984426"/>
            <a:ext cx="2113624" cy="24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6">
            <a:alphaModFix/>
          </a:blip>
          <a:srcRect l="7535" t="8725"/>
          <a:stretch/>
        </p:blipFill>
        <p:spPr>
          <a:xfrm>
            <a:off x="2572488" y="1586329"/>
            <a:ext cx="1870875" cy="2462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Street Outreach/Rounds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t="11449" r="33110"/>
          <a:stretch/>
        </p:blipFill>
        <p:spPr>
          <a:xfrm>
            <a:off x="5192200" y="1220525"/>
            <a:ext cx="1688074" cy="20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l="13936" r="14302" b="14507"/>
          <a:stretch/>
        </p:blipFill>
        <p:spPr>
          <a:xfrm>
            <a:off x="311700" y="1357100"/>
            <a:ext cx="1919350" cy="188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t="14837" r="2647" b="27987"/>
          <a:stretch/>
        </p:blipFill>
        <p:spPr>
          <a:xfrm>
            <a:off x="3944800" y="3341208"/>
            <a:ext cx="2472175" cy="170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2050" y="3373150"/>
            <a:ext cx="2472174" cy="16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67713" y="1220525"/>
            <a:ext cx="1804751" cy="205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8">
            <a:alphaModFix/>
          </a:blip>
          <a:srcRect l="10456" r="10629"/>
          <a:stretch/>
        </p:blipFill>
        <p:spPr>
          <a:xfrm>
            <a:off x="7027550" y="1936799"/>
            <a:ext cx="1919353" cy="1824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Population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68500" y="1307875"/>
            <a:ext cx="634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Patient Population</a:t>
            </a:r>
            <a:endParaRPr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Persons residing within a predetermined geographic location       within Sacramento County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Persons who are currently living </a:t>
            </a:r>
            <a:r>
              <a:rPr lang="en" sz="1500" u="sng">
                <a:solidFill>
                  <a:schemeClr val="dk1"/>
                </a:solidFill>
              </a:rPr>
              <a:t>unsheltered</a:t>
            </a:r>
            <a:endParaRPr sz="1500" u="sng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Person has a medical need our team can manage within our defined scope of practice</a:t>
            </a:r>
            <a:endParaRPr sz="1500"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Persons are enrolled based on medical necessity irrespective of their insurance or ability to pay 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All efforts done in coordination and collaboration with other                         street medicine efforts and community services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2525" y="1471749"/>
            <a:ext cx="1759776" cy="234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625" y="29525"/>
            <a:ext cx="3522181" cy="508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217150" y="1188725"/>
            <a:ext cx="50064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●"/>
            </a:pPr>
            <a:r>
              <a:rPr lang="en" sz="18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The largest Sacramento encampments with the highest medical need. </a:t>
            </a:r>
            <a:endParaRPr sz="1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AutoNum type="arabicPeriod"/>
            </a:pPr>
            <a:r>
              <a:rPr lang="en" sz="1600">
                <a:solidFill>
                  <a:srgbClr val="FFFFFF"/>
                </a:solidFill>
                <a:highlight>
                  <a:schemeClr val="accent1"/>
                </a:highlight>
                <a:latin typeface="Gill Sans"/>
                <a:ea typeface="Gill Sans"/>
                <a:cs typeface="Gill Sans"/>
                <a:sym typeface="Gill Sans"/>
              </a:rPr>
              <a:t>The Island</a:t>
            </a:r>
            <a:endParaRPr sz="1600">
              <a:solidFill>
                <a:srgbClr val="FFFFFF"/>
              </a:solidFill>
              <a:highlight>
                <a:schemeClr val="accent1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AutoNum type="arabicPeriod"/>
            </a:pPr>
            <a:r>
              <a:rPr lang="en" sz="1600">
                <a:solidFill>
                  <a:srgbClr val="FFFFFF"/>
                </a:solidFill>
                <a:highlight>
                  <a:schemeClr val="accent3"/>
                </a:highlight>
                <a:latin typeface="Gill Sans"/>
                <a:ea typeface="Gill Sans"/>
                <a:cs typeface="Gill Sans"/>
                <a:sym typeface="Gill Sans"/>
              </a:rPr>
              <a:t>Loaves and Fishes</a:t>
            </a:r>
            <a:endParaRPr sz="1600">
              <a:solidFill>
                <a:srgbClr val="FFFFFF"/>
              </a:solidFill>
              <a:highlight>
                <a:schemeClr val="accent3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AutoNum type="arabicPeriod"/>
            </a:pPr>
            <a:r>
              <a:rPr lang="en" sz="1600">
                <a:solidFill>
                  <a:srgbClr val="FFFFFF"/>
                </a:solidFill>
                <a:highlight>
                  <a:srgbClr val="6FA8DC"/>
                </a:highlight>
                <a:latin typeface="Gill Sans"/>
                <a:ea typeface="Gill Sans"/>
                <a:cs typeface="Gill Sans"/>
                <a:sym typeface="Gill Sans"/>
              </a:rPr>
              <a:t>Basler Road / River</a:t>
            </a:r>
            <a:endParaRPr sz="1600">
              <a:solidFill>
                <a:srgbClr val="FFFFFF"/>
              </a:solidFill>
              <a:highlight>
                <a:srgbClr val="6FA8DC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AutoNum type="arabicPeriod"/>
            </a:pPr>
            <a:r>
              <a:rPr lang="en" sz="1600">
                <a:solidFill>
                  <a:srgbClr val="FFFFFF"/>
                </a:solidFill>
                <a:highlight>
                  <a:srgbClr val="EA9999"/>
                </a:highlight>
                <a:latin typeface="Gill Sans"/>
                <a:ea typeface="Gill Sans"/>
                <a:cs typeface="Gill Sans"/>
                <a:sym typeface="Gill Sans"/>
              </a:rPr>
              <a:t>Downtown</a:t>
            </a:r>
            <a:endParaRPr sz="1600">
              <a:solidFill>
                <a:srgbClr val="FFFFFF"/>
              </a:solidFill>
              <a:highlight>
                <a:srgbClr val="EA9999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AutoNum type="arabicPeriod"/>
            </a:pPr>
            <a:r>
              <a:rPr lang="en" sz="1600">
                <a:solidFill>
                  <a:srgbClr val="FFFFFF"/>
                </a:solidFill>
                <a:highlight>
                  <a:srgbClr val="E69138"/>
                </a:highlight>
                <a:latin typeface="Gill Sans"/>
                <a:ea typeface="Gill Sans"/>
                <a:cs typeface="Gill Sans"/>
                <a:sym typeface="Gill Sans"/>
              </a:rPr>
              <a:t>X Street </a:t>
            </a:r>
            <a:endParaRPr sz="1600">
              <a:solidFill>
                <a:srgbClr val="FFFFFF"/>
              </a:solidFill>
              <a:highlight>
                <a:srgbClr val="E69138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AutoNum type="arabicPeriod"/>
            </a:pPr>
            <a:r>
              <a:rPr lang="en" sz="1600">
                <a:solidFill>
                  <a:srgbClr val="FFFFFF"/>
                </a:solidFill>
                <a:highlight>
                  <a:srgbClr val="93C47D"/>
                </a:highlight>
                <a:latin typeface="Gill Sans"/>
                <a:ea typeface="Gill Sans"/>
                <a:cs typeface="Gill Sans"/>
                <a:sym typeface="Gill Sans"/>
              </a:rPr>
              <a:t>Roseville Rd </a:t>
            </a:r>
            <a:endParaRPr sz="1600">
              <a:solidFill>
                <a:srgbClr val="FFFFFF"/>
              </a:solidFill>
              <a:highlight>
                <a:srgbClr val="93C47D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Gill Sans"/>
              <a:buAutoNum type="arabicPeriod"/>
            </a:pPr>
            <a:r>
              <a:rPr lang="en" sz="1600">
                <a:solidFill>
                  <a:srgbClr val="FFFFFF"/>
                </a:solidFill>
                <a:highlight>
                  <a:srgbClr val="8E7CC3"/>
                </a:highlight>
                <a:latin typeface="Gill Sans"/>
                <a:ea typeface="Gill Sans"/>
                <a:cs typeface="Gill Sans"/>
                <a:sym typeface="Gill Sans"/>
              </a:rPr>
              <a:t>Morrison </a:t>
            </a:r>
            <a:endParaRPr>
              <a:solidFill>
                <a:srgbClr val="FFFFFF"/>
              </a:solidFill>
              <a:highlight>
                <a:srgbClr val="8E7CC3"/>
              </a:highligh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217150" y="480075"/>
            <a:ext cx="50064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1C232"/>
                </a:solidFill>
                <a:latin typeface="Gill Sans"/>
                <a:ea typeface="Gill Sans"/>
                <a:cs typeface="Gill Sans"/>
                <a:sym typeface="Gill Sans"/>
              </a:rPr>
              <a:t>Where We Serve</a:t>
            </a:r>
            <a:endParaRPr sz="2800" b="1">
              <a:solidFill>
                <a:srgbClr val="F1C23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07" name="Google Shape;107;p19"/>
          <p:cNvCxnSpPr/>
          <p:nvPr/>
        </p:nvCxnSpPr>
        <p:spPr>
          <a:xfrm rot="10800000" flipH="1">
            <a:off x="2331725" y="1714525"/>
            <a:ext cx="3291900" cy="468600"/>
          </a:xfrm>
          <a:prstGeom prst="straightConnector1">
            <a:avLst/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8" name="Google Shape;108;p19"/>
          <p:cNvCxnSpPr/>
          <p:nvPr/>
        </p:nvCxnSpPr>
        <p:spPr>
          <a:xfrm rot="10800000" flipH="1">
            <a:off x="2811775" y="1954500"/>
            <a:ext cx="3280500" cy="5601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9" name="Google Shape;109;p19"/>
          <p:cNvCxnSpPr/>
          <p:nvPr/>
        </p:nvCxnSpPr>
        <p:spPr>
          <a:xfrm rot="10800000" flipH="1">
            <a:off x="2920350" y="2126100"/>
            <a:ext cx="3754800" cy="725700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0" name="Google Shape;110;p19"/>
          <p:cNvCxnSpPr/>
          <p:nvPr/>
        </p:nvCxnSpPr>
        <p:spPr>
          <a:xfrm rot="10800000" flipH="1">
            <a:off x="2206000" y="2487800"/>
            <a:ext cx="3932100" cy="7545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" name="Google Shape;111;p19"/>
          <p:cNvCxnSpPr/>
          <p:nvPr/>
        </p:nvCxnSpPr>
        <p:spPr>
          <a:xfrm rot="10800000" flipH="1">
            <a:off x="2057375" y="2983250"/>
            <a:ext cx="3852000" cy="60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" name="Google Shape;112;p19"/>
          <p:cNvCxnSpPr/>
          <p:nvPr/>
        </p:nvCxnSpPr>
        <p:spPr>
          <a:xfrm rot="10800000" flipH="1">
            <a:off x="2434600" y="765750"/>
            <a:ext cx="6252300" cy="3177600"/>
          </a:xfrm>
          <a:prstGeom prst="bentConnector3">
            <a:avLst>
              <a:gd name="adj1" fmla="val 99816"/>
            </a:avLst>
          </a:prstGeom>
          <a:noFill/>
          <a:ln w="19050" cap="flat" cmpd="sng">
            <a:solidFill>
              <a:srgbClr val="93C47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13" name="Google Shape;113;p19"/>
          <p:cNvCxnSpPr/>
          <p:nvPr/>
        </p:nvCxnSpPr>
        <p:spPr>
          <a:xfrm>
            <a:off x="2148850" y="4354825"/>
            <a:ext cx="5600700" cy="457200"/>
          </a:xfrm>
          <a:prstGeom prst="straightConnector1">
            <a:avLst/>
          </a:prstGeom>
          <a:noFill/>
          <a:ln w="19050" cap="flat" cmpd="sng">
            <a:solidFill>
              <a:srgbClr val="B4A7D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Scope of Services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109275" y="1226425"/>
            <a:ext cx="708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Current Services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Primary care services (</a:t>
            </a:r>
            <a:r>
              <a:rPr lang="en" sz="1300">
                <a:solidFill>
                  <a:schemeClr val="dk1"/>
                </a:solidFill>
              </a:rPr>
              <a:t>hypertension, diabetes, COPD/Asthma, heart failure)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On-site medications dispensing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Wound care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Harm reduction services </a:t>
            </a:r>
            <a:r>
              <a:rPr lang="en" sz="1300">
                <a:solidFill>
                  <a:schemeClr val="dk1"/>
                </a:solidFill>
              </a:rPr>
              <a:t>(Syringe exchange, naloxone distribution)</a:t>
            </a:r>
            <a:endParaRPr sz="13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Point of care lab testing </a:t>
            </a:r>
            <a:r>
              <a:rPr lang="en" sz="1300">
                <a:solidFill>
                  <a:schemeClr val="dk1"/>
                </a:solidFill>
              </a:rPr>
              <a:t>(A1c, hemoglobin, random blood sugar)</a:t>
            </a:r>
            <a:endParaRPr sz="13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Minor Procedures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COVID Testing</a:t>
            </a:r>
            <a:endParaRPr sz="13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Future Services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STI/STD Screening (Rapid gonorrhea, chlamydia, HIV, syphilis)  </a:t>
            </a:r>
            <a:endParaRPr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>
                <a:solidFill>
                  <a:schemeClr val="dk1"/>
                </a:solidFill>
              </a:rPr>
              <a:t>Diagnostic imaging &amp; lab referrals</a:t>
            </a:r>
            <a:endParaRPr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>
                <a:solidFill>
                  <a:schemeClr val="dk1"/>
                </a:solidFill>
              </a:rPr>
              <a:t>Specialty referrals</a:t>
            </a:r>
            <a:endParaRPr>
              <a:solidFill>
                <a:schemeClr val="dk1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>
                <a:solidFill>
                  <a:schemeClr val="dk1"/>
                </a:solidFill>
              </a:rPr>
              <a:t>Drawing labs in the field 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t="33580" b="4748"/>
          <a:stretch/>
        </p:blipFill>
        <p:spPr>
          <a:xfrm>
            <a:off x="6527200" y="1818250"/>
            <a:ext cx="2305101" cy="18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/>
        </p:nvSpPr>
        <p:spPr>
          <a:xfrm>
            <a:off x="6549050" y="3863150"/>
            <a:ext cx="2574600" cy="126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Njknknjk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Sacramento Street Medicine Outcomes 2021-22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109275" y="1287525"/>
            <a:ext cx="630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Persons served</a:t>
            </a:r>
            <a:r>
              <a:rPr lang="en" sz="1600">
                <a:solidFill>
                  <a:schemeClr val="dk1"/>
                </a:solidFill>
              </a:rPr>
              <a:t>:</a:t>
            </a:r>
            <a:r>
              <a:rPr lang="en" sz="1600"/>
              <a:t> </a:t>
            </a:r>
            <a:r>
              <a:rPr lang="en" sz="1600">
                <a:solidFill>
                  <a:schemeClr val="dk1"/>
                </a:solidFill>
              </a:rPr>
              <a:t>300 every 2 weeks</a:t>
            </a:r>
            <a:r>
              <a:rPr lang="en" sz="1600"/>
              <a:t>*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/>
              <a:t>Students trained</a:t>
            </a:r>
            <a:r>
              <a:rPr lang="en" sz="1600"/>
              <a:t>: 400+ undergraduate/100+ healthcare professional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/>
              <a:t>Decreased ER visits per year</a:t>
            </a:r>
            <a:endParaRPr sz="16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/>
              <a:t>Decreased hospital visits per year</a:t>
            </a:r>
            <a:endParaRPr sz="16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/>
              <a:t>Increased connection to brick &amp; mortar PCP</a:t>
            </a:r>
            <a:endParaRPr sz="16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/>
              <a:t>Increased connection to social services (i.e HOPE, Sac Covered)</a:t>
            </a:r>
            <a:endParaRPr sz="16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*Includes providing both basic survival supplies and medical care</a:t>
            </a:r>
            <a:endParaRPr sz="1700"/>
          </a:p>
        </p:txBody>
      </p:sp>
      <p:pic>
        <p:nvPicPr>
          <p:cNvPr id="128" name="Google Shape;128;p21"/>
          <p:cNvPicPr preferRelativeResize="0"/>
          <p:nvPr/>
        </p:nvPicPr>
        <p:blipFill rotWithShape="1">
          <a:blip r:embed="rId3">
            <a:alphaModFix/>
          </a:blip>
          <a:srcRect t="5347" b="44348"/>
          <a:stretch/>
        </p:blipFill>
        <p:spPr>
          <a:xfrm>
            <a:off x="6418900" y="1278038"/>
            <a:ext cx="2574575" cy="258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t="60009" b="6128"/>
          <a:stretch/>
        </p:blipFill>
        <p:spPr>
          <a:xfrm>
            <a:off x="6420800" y="3198500"/>
            <a:ext cx="2574575" cy="174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5988875" y="3462950"/>
            <a:ext cx="262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C325B17C39934F9179D5C265E3F5E7" ma:contentTypeVersion="3" ma:contentTypeDescription="Create a new document." ma:contentTypeScope="" ma:versionID="e761cc9e3636822b31a99cfe28591220">
  <xsd:schema xmlns:xsd="http://www.w3.org/2001/XMLSchema" xmlns:xs="http://www.w3.org/2001/XMLSchema" xmlns:p="http://schemas.microsoft.com/office/2006/metadata/properties" xmlns:ns1="http://schemas.microsoft.com/sharepoint/v3" xmlns:ns2="bc076434-9c87-441b-b12b-d6574d868ccf" targetNamespace="http://schemas.microsoft.com/office/2006/metadata/properties" ma:root="true" ma:fieldsID="f85df3f6993da920b755d058bd646a1e" ns1:_="" ns2:_="">
    <xsd:import namespace="http://schemas.microsoft.com/sharepoint/v3"/>
    <xsd:import namespace="bc076434-9c87-441b-b12b-d6574d868cc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 ma:readOnly="false">
      <xsd:simpleType>
        <xsd:restriction base="dms:Unknown"/>
      </xsd:simpleType>
    </xsd:element>
    <xsd:element name="PublishingExpirationDate" ma:index="9" nillable="true" ma:displayName="Scheduling End Dat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076434-9c87-441b-b12b-d6574d868c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EDDA523-3824-4255-AC73-D4BCE85CEFEC}"/>
</file>

<file path=customXml/itemProps2.xml><?xml version="1.0" encoding="utf-8"?>
<ds:datastoreItem xmlns:ds="http://schemas.openxmlformats.org/officeDocument/2006/customXml" ds:itemID="{25322BB0-FCCF-45D0-AFBF-645AD9B680C7}"/>
</file>

<file path=customXml/itemProps3.xml><?xml version="1.0" encoding="utf-8"?>
<ds:datastoreItem xmlns:ds="http://schemas.openxmlformats.org/officeDocument/2006/customXml" ds:itemID="{2DD59686-11D2-463D-AA10-09E8AA7290D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1497</Words>
  <Application>Microsoft Office PowerPoint</Application>
  <PresentationFormat>On-screen Show (16:9)</PresentationFormat>
  <Paragraphs>224</Paragraphs>
  <Slides>17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Gill Sans</vt:lpstr>
      <vt:lpstr>Arial</vt:lpstr>
      <vt:lpstr>Simple Light</vt:lpstr>
      <vt:lpstr>Addressing the Needs of the Unhoused Population through  Street Medicine</vt:lpstr>
      <vt:lpstr>Sacramento Street Medicine</vt:lpstr>
      <vt:lpstr>Current Operation</vt:lpstr>
      <vt:lpstr>Street Outreach/Rounds</vt:lpstr>
      <vt:lpstr>Street Outreach/Rounds</vt:lpstr>
      <vt:lpstr>Target Population</vt:lpstr>
      <vt:lpstr>PowerPoint Presentation</vt:lpstr>
      <vt:lpstr>Scope of Services</vt:lpstr>
      <vt:lpstr>Sacramento Street Medicine Outcomes 2021-22</vt:lpstr>
      <vt:lpstr>Growth Plan &amp; Target Measures </vt:lpstr>
      <vt:lpstr>Integration &amp; Coordination</vt:lpstr>
      <vt:lpstr>Community Partners</vt:lpstr>
      <vt:lpstr>Who We Work With: Healthcare Partners </vt:lpstr>
      <vt:lpstr>Who We Work With: Academic Partners</vt:lpstr>
      <vt:lpstr>Who We Work With: Community Partners </vt:lpstr>
      <vt:lpstr>“Besides quality care, humility within the healthcare field is essential to reduce biases, remove inequities, and improve communication that addresses the healthcare issues of all people”</vt:lpstr>
      <vt:lpstr>Contact  Anthony Menacho, MPAP, PA,C Executive Director, Sacramento Street Medicine  Personal: menacho.anthony@gmail.com SSM Email: sacstreetmed@gmail.com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 the Needs of the Unhoused Population through  Street Medicine</dc:title>
  <dc:creator>Mori. Dominico (Nick)</dc:creator>
  <cp:lastModifiedBy>Mori. Dominico (Nick)</cp:lastModifiedBy>
  <cp:revision>1</cp:revision>
  <dcterms:modified xsi:type="dcterms:W3CDTF">2023-02-02T16:58:16Z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0x010100E9C325B17C39934F9179D5C265E3F5E7</vt:lpwstr>
  </property>
</Properties>
</file>