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diagrams/data1.xml" ContentType="application/vnd.openxmlformats-officedocument.drawingml.diagramData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iagrams/layout1.xml" ContentType="application/vnd.openxmlformats-officedocument.drawingml.diagramLayout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heme/theme1.xml" ContentType="application/vnd.openxmlformats-officedocument.theme+xml"/>
  <Override PartName="/ppt/diagrams/quickStyle1.xml" ContentType="application/vnd.openxmlformats-officedocument.drawingml.diagramStyl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7" r:id="rId2"/>
    <p:sldId id="269" r:id="rId3"/>
    <p:sldId id="286" r:id="rId4"/>
    <p:sldId id="290" r:id="rId5"/>
    <p:sldId id="298" r:id="rId6"/>
    <p:sldId id="293" r:id="rId7"/>
    <p:sldId id="292" r:id="rId8"/>
    <p:sldId id="262" r:id="rId9"/>
    <p:sldId id="270" r:id="rId10"/>
    <p:sldId id="280" r:id="rId11"/>
    <p:sldId id="296" r:id="rId12"/>
    <p:sldId id="291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5161"/>
  </p:normalViewPr>
  <p:slideViewPr>
    <p:cSldViewPr snapToGrid="0" snapToObjects="1">
      <p:cViewPr varScale="1">
        <p:scale>
          <a:sx n="96" d="100"/>
          <a:sy n="96" d="100"/>
        </p:scale>
        <p:origin x="624" y="1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customXml" Target="../customXml/item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20" Type="http://schemas.openxmlformats.org/officeDocument/2006/relationships/customXml" Target="../customXml/item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customXml" Target="../customXml/item2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\user\Downloads\Data%20tables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/>
              <a:t>Alpha</a:t>
            </a:r>
            <a:r>
              <a:rPr lang="en-US" baseline="0" dirty="0"/>
              <a:t>/Omega Incidents</a:t>
            </a:r>
            <a:endParaRPr lang="en-US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Incidents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Sheet1!$A$2:$A$4</c:f>
              <c:numCache>
                <c:formatCode>General</c:formatCode>
                <c:ptCount val="3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</c:numCache>
            </c:numRef>
          </c:cat>
          <c:val>
            <c:numRef>
              <c:f>Sheet1!$B$2:$B$4</c:f>
              <c:numCache>
                <c:formatCode>#,##0</c:formatCode>
                <c:ptCount val="3"/>
                <c:pt idx="0">
                  <c:v>18063</c:v>
                </c:pt>
                <c:pt idx="1">
                  <c:v>18137</c:v>
                </c:pt>
                <c:pt idx="2">
                  <c:v>18263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5CD-6347-B63B-7A04E154100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009045504"/>
        <c:axId val="1009197840"/>
      </c:barChart>
      <c:catAx>
        <c:axId val="100904550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09197840"/>
        <c:crosses val="autoZero"/>
        <c:auto val="1"/>
        <c:lblAlgn val="ctr"/>
        <c:lblOffset val="100"/>
        <c:noMultiLvlLbl val="0"/>
      </c:catAx>
      <c:valAx>
        <c:axId val="100919784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0904550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907685A-D278-3344-93A0-71505F145E9B}" type="doc">
      <dgm:prSet loTypeId="urn:microsoft.com/office/officeart/2005/8/layout/radial2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FF075F5E-E197-3343-B03D-FFBD8E88C31F}">
      <dgm:prSet phldrT="[Text]"/>
      <dgm:spPr/>
      <dgm:t>
        <a:bodyPr/>
        <a:lstStyle/>
        <a:p>
          <a:r>
            <a:rPr lang="en-US" dirty="0"/>
            <a:t>Substance use </a:t>
          </a:r>
        </a:p>
      </dgm:t>
    </dgm:pt>
    <dgm:pt modelId="{18E897E1-462C-8245-9BD5-999AA755428C}" type="parTrans" cxnId="{5CDD30AD-9F3A-844F-9C03-0B6B6E078F2F}">
      <dgm:prSet/>
      <dgm:spPr/>
      <dgm:t>
        <a:bodyPr/>
        <a:lstStyle/>
        <a:p>
          <a:endParaRPr lang="en-US"/>
        </a:p>
      </dgm:t>
    </dgm:pt>
    <dgm:pt modelId="{CD7DB9E2-0450-B047-B2FE-8FE3D13AD869}" type="sibTrans" cxnId="{5CDD30AD-9F3A-844F-9C03-0B6B6E078F2F}">
      <dgm:prSet/>
      <dgm:spPr/>
      <dgm:t>
        <a:bodyPr/>
        <a:lstStyle/>
        <a:p>
          <a:endParaRPr lang="en-US"/>
        </a:p>
      </dgm:t>
    </dgm:pt>
    <dgm:pt modelId="{A6E94514-9AFE-5140-90F2-2DED52BB5C1A}">
      <dgm:prSet/>
      <dgm:spPr/>
      <dgm:t>
        <a:bodyPr/>
        <a:lstStyle/>
        <a:p>
          <a:r>
            <a:rPr lang="en-US" dirty="0"/>
            <a:t>911 System </a:t>
          </a:r>
        </a:p>
      </dgm:t>
    </dgm:pt>
    <dgm:pt modelId="{6F715D0D-3876-C949-A083-2F7EC63EEE88}" type="parTrans" cxnId="{0237D96A-5F91-2D4D-AFF6-870AD9EDA326}">
      <dgm:prSet/>
      <dgm:spPr/>
      <dgm:t>
        <a:bodyPr/>
        <a:lstStyle/>
        <a:p>
          <a:endParaRPr lang="en-US"/>
        </a:p>
      </dgm:t>
    </dgm:pt>
    <dgm:pt modelId="{36330521-CB79-7F43-9E41-4EF3408ED848}" type="sibTrans" cxnId="{0237D96A-5F91-2D4D-AFF6-870AD9EDA326}">
      <dgm:prSet/>
      <dgm:spPr/>
      <dgm:t>
        <a:bodyPr/>
        <a:lstStyle/>
        <a:p>
          <a:endParaRPr lang="en-US"/>
        </a:p>
      </dgm:t>
    </dgm:pt>
    <dgm:pt modelId="{59150FB4-C669-EC4C-A5DD-F5A32F9AE2A5}">
      <dgm:prSet/>
      <dgm:spPr/>
      <dgm:t>
        <a:bodyPr/>
        <a:lstStyle/>
        <a:p>
          <a:r>
            <a:rPr lang="en-US" dirty="0"/>
            <a:t>Low acuity 911 calls routed to MIH</a:t>
          </a:r>
        </a:p>
      </dgm:t>
    </dgm:pt>
    <dgm:pt modelId="{C31E7130-C2B5-3C46-944C-F75C718BFFA5}" type="parTrans" cxnId="{DDEFB76A-E6AF-474B-97A6-63FFC43FCC07}">
      <dgm:prSet/>
      <dgm:spPr/>
      <dgm:t>
        <a:bodyPr/>
        <a:lstStyle/>
        <a:p>
          <a:endParaRPr lang="en-US"/>
        </a:p>
      </dgm:t>
    </dgm:pt>
    <dgm:pt modelId="{A7ADA6CA-F80B-2B41-8B6A-982209F6C3E4}" type="sibTrans" cxnId="{DDEFB76A-E6AF-474B-97A6-63FFC43FCC07}">
      <dgm:prSet/>
      <dgm:spPr/>
      <dgm:t>
        <a:bodyPr/>
        <a:lstStyle/>
        <a:p>
          <a:endParaRPr lang="en-US"/>
        </a:p>
      </dgm:t>
    </dgm:pt>
    <dgm:pt modelId="{EF2B3F15-5F4A-7446-8BB1-4D877E424264}">
      <dgm:prSet/>
      <dgm:spPr/>
      <dgm:t>
        <a:bodyPr/>
        <a:lstStyle/>
        <a:p>
          <a:r>
            <a:rPr lang="en-US" dirty="0"/>
            <a:t>Referrals from outreach groups</a:t>
          </a:r>
        </a:p>
      </dgm:t>
    </dgm:pt>
    <dgm:pt modelId="{24F99ABB-893C-2F48-93D0-F3AB04331197}" type="parTrans" cxnId="{3AD75DB3-B047-F944-839A-4D286C9EA132}">
      <dgm:prSet/>
      <dgm:spPr/>
      <dgm:t>
        <a:bodyPr/>
        <a:lstStyle/>
        <a:p>
          <a:endParaRPr lang="en-US"/>
        </a:p>
      </dgm:t>
    </dgm:pt>
    <dgm:pt modelId="{916F1B5C-C581-104F-A538-CE86D3CA8E0A}" type="sibTrans" cxnId="{3AD75DB3-B047-F944-839A-4D286C9EA132}">
      <dgm:prSet/>
      <dgm:spPr/>
      <dgm:t>
        <a:bodyPr/>
        <a:lstStyle/>
        <a:p>
          <a:endParaRPr lang="en-US"/>
        </a:p>
      </dgm:t>
    </dgm:pt>
    <dgm:pt modelId="{FFA3F83A-631A-E84C-AF7E-998B7F7D6315}">
      <dgm:prSet/>
      <dgm:spPr/>
      <dgm:t>
        <a:bodyPr/>
        <a:lstStyle/>
        <a:p>
          <a:r>
            <a:rPr lang="en-US" dirty="0"/>
            <a:t>Treat low acuity calls</a:t>
          </a:r>
        </a:p>
      </dgm:t>
    </dgm:pt>
    <dgm:pt modelId="{2EF0F685-1A00-044F-8BB5-ED4AD6B341A3}" type="parTrans" cxnId="{A6C81746-3BB6-994F-BD14-39CA85D51F9B}">
      <dgm:prSet/>
      <dgm:spPr/>
      <dgm:t>
        <a:bodyPr/>
        <a:lstStyle/>
        <a:p>
          <a:endParaRPr lang="en-US"/>
        </a:p>
      </dgm:t>
    </dgm:pt>
    <dgm:pt modelId="{3E8FFD5F-D1D1-5449-AC38-FACB5383993F}" type="sibTrans" cxnId="{A6C81746-3BB6-994F-BD14-39CA85D51F9B}">
      <dgm:prSet/>
      <dgm:spPr/>
      <dgm:t>
        <a:bodyPr/>
        <a:lstStyle/>
        <a:p>
          <a:endParaRPr lang="en-US"/>
        </a:p>
      </dgm:t>
    </dgm:pt>
    <dgm:pt modelId="{AA695A32-584B-E542-B781-02124F2D6464}">
      <dgm:prSet/>
      <dgm:spPr/>
      <dgm:t>
        <a:bodyPr/>
        <a:lstStyle/>
        <a:p>
          <a:r>
            <a:rPr lang="en-US" dirty="0"/>
            <a:t>med refills, lacerations, </a:t>
          </a:r>
          <a:r>
            <a:rPr lang="en-US" dirty="0" err="1"/>
            <a:t>etc</a:t>
          </a:r>
          <a:endParaRPr lang="en-US" dirty="0"/>
        </a:p>
      </dgm:t>
    </dgm:pt>
    <dgm:pt modelId="{6BE5A368-BBA7-BF47-A59B-5C31D97EE27D}" type="parTrans" cxnId="{97C81C77-FCBC-9541-B599-DE377C1DA63F}">
      <dgm:prSet/>
      <dgm:spPr/>
      <dgm:t>
        <a:bodyPr/>
        <a:lstStyle/>
        <a:p>
          <a:endParaRPr lang="en-US"/>
        </a:p>
      </dgm:t>
    </dgm:pt>
    <dgm:pt modelId="{A3236263-BDD4-974A-A117-1F1B56BBDE31}" type="sibTrans" cxnId="{97C81C77-FCBC-9541-B599-DE377C1DA63F}">
      <dgm:prSet/>
      <dgm:spPr/>
      <dgm:t>
        <a:bodyPr/>
        <a:lstStyle/>
        <a:p>
          <a:endParaRPr lang="en-US"/>
        </a:p>
      </dgm:t>
    </dgm:pt>
    <dgm:pt modelId="{397DAE98-C6F5-C346-BF66-8A25C98E3029}">
      <dgm:prSet/>
      <dgm:spPr>
        <a:solidFill>
          <a:srgbClr val="E55661"/>
        </a:solidFill>
      </dgm:spPr>
      <dgm:t>
        <a:bodyPr/>
        <a:lstStyle/>
        <a:p>
          <a:r>
            <a:rPr lang="en-US" dirty="0"/>
            <a:t>Ambulance / Medic Referrals</a:t>
          </a:r>
        </a:p>
      </dgm:t>
    </dgm:pt>
    <dgm:pt modelId="{B48778A9-9490-9F46-AA76-5F3231563988}" type="parTrans" cxnId="{577B83CE-6161-C441-8A6C-6BC4C3DA1E99}">
      <dgm:prSet/>
      <dgm:spPr/>
      <dgm:t>
        <a:bodyPr/>
        <a:lstStyle/>
        <a:p>
          <a:endParaRPr lang="en-US"/>
        </a:p>
      </dgm:t>
    </dgm:pt>
    <dgm:pt modelId="{E8DE6D64-5841-FE4A-BAB7-77072C2489EF}" type="sibTrans" cxnId="{577B83CE-6161-C441-8A6C-6BC4C3DA1E99}">
      <dgm:prSet/>
      <dgm:spPr/>
      <dgm:t>
        <a:bodyPr/>
        <a:lstStyle/>
        <a:p>
          <a:endParaRPr lang="en-US"/>
        </a:p>
      </dgm:t>
    </dgm:pt>
    <dgm:pt modelId="{BCE7DA59-28D5-F24D-A2A0-DBC22303D4DB}">
      <dgm:prSet/>
      <dgm:spPr>
        <a:solidFill>
          <a:schemeClr val="accent6">
            <a:lumMod val="75000"/>
          </a:schemeClr>
        </a:solidFill>
      </dgm:spPr>
      <dgm:t>
        <a:bodyPr/>
        <a:lstStyle/>
        <a:p>
          <a:r>
            <a:rPr lang="en-US" dirty="0"/>
            <a:t>Psychiatric care	</a:t>
          </a:r>
        </a:p>
      </dgm:t>
    </dgm:pt>
    <dgm:pt modelId="{CC502DDC-54A1-CE44-868A-3C0BB6E725C0}" type="parTrans" cxnId="{6C98A391-2EDE-6648-9401-89A72C2DA228}">
      <dgm:prSet/>
      <dgm:spPr/>
      <dgm:t>
        <a:bodyPr/>
        <a:lstStyle/>
        <a:p>
          <a:endParaRPr lang="en-US"/>
        </a:p>
      </dgm:t>
    </dgm:pt>
    <dgm:pt modelId="{3372E342-73E0-BC46-884F-ADBC388D8730}" type="sibTrans" cxnId="{6C98A391-2EDE-6648-9401-89A72C2DA228}">
      <dgm:prSet/>
      <dgm:spPr/>
      <dgm:t>
        <a:bodyPr/>
        <a:lstStyle/>
        <a:p>
          <a:endParaRPr lang="en-US"/>
        </a:p>
      </dgm:t>
    </dgm:pt>
    <dgm:pt modelId="{A919BBD8-D1CF-8B44-A82E-EDB7458BBD52}">
      <dgm:prSet/>
      <dgm:spPr/>
      <dgm:t>
        <a:bodyPr/>
        <a:lstStyle/>
        <a:p>
          <a:r>
            <a:rPr lang="en-US" dirty="0"/>
            <a:t>Help with outpatient follow up  </a:t>
          </a:r>
        </a:p>
      </dgm:t>
    </dgm:pt>
    <dgm:pt modelId="{1C4EF71E-D8A3-C34F-969C-66437632BA89}" type="parTrans" cxnId="{8F784A6C-04B6-294B-9CC9-B02E1E9169BF}">
      <dgm:prSet/>
      <dgm:spPr/>
      <dgm:t>
        <a:bodyPr/>
        <a:lstStyle/>
        <a:p>
          <a:endParaRPr lang="en-US"/>
        </a:p>
      </dgm:t>
    </dgm:pt>
    <dgm:pt modelId="{CCD53E6A-23D8-A249-931F-320B7195E165}" type="sibTrans" cxnId="{8F784A6C-04B6-294B-9CC9-B02E1E9169BF}">
      <dgm:prSet/>
      <dgm:spPr/>
      <dgm:t>
        <a:bodyPr/>
        <a:lstStyle/>
        <a:p>
          <a:endParaRPr lang="en-US"/>
        </a:p>
      </dgm:t>
    </dgm:pt>
    <dgm:pt modelId="{C9234AC9-D985-144E-A6A0-DDCA127DC254}">
      <dgm:prSet/>
      <dgm:spPr>
        <a:noFill/>
      </dgm:spPr>
      <dgm:t>
        <a:bodyPr/>
        <a:lstStyle/>
        <a:p>
          <a:r>
            <a:rPr lang="en-US" dirty="0"/>
            <a:t>Very new process</a:t>
          </a:r>
        </a:p>
      </dgm:t>
    </dgm:pt>
    <dgm:pt modelId="{9F80C4EA-03A0-FF45-8FD4-4623923597A2}" type="parTrans" cxnId="{AD539DD2-DB63-424C-82F9-3C26D04BF633}">
      <dgm:prSet/>
      <dgm:spPr/>
      <dgm:t>
        <a:bodyPr/>
        <a:lstStyle/>
        <a:p>
          <a:endParaRPr lang="en-US"/>
        </a:p>
      </dgm:t>
    </dgm:pt>
    <dgm:pt modelId="{DE355A7A-710B-A148-AF1F-4DEE830B0FA3}" type="sibTrans" cxnId="{AD539DD2-DB63-424C-82F9-3C26D04BF633}">
      <dgm:prSet/>
      <dgm:spPr/>
      <dgm:t>
        <a:bodyPr/>
        <a:lstStyle/>
        <a:p>
          <a:endParaRPr lang="en-US"/>
        </a:p>
      </dgm:t>
    </dgm:pt>
    <dgm:pt modelId="{B9993917-B76F-3743-A96A-B0B768C45C9A}">
      <dgm:prSet/>
      <dgm:spPr>
        <a:noFill/>
      </dgm:spPr>
      <dgm:t>
        <a:bodyPr/>
        <a:lstStyle/>
        <a:p>
          <a:r>
            <a:rPr lang="en-US" dirty="0"/>
            <a:t>only 20 </a:t>
          </a:r>
        </a:p>
      </dgm:t>
    </dgm:pt>
    <dgm:pt modelId="{3DA7BA02-48B1-E14C-9B1D-DA84E5845B70}" type="parTrans" cxnId="{D02E94AC-7D31-C342-832A-956E7F7DEA5C}">
      <dgm:prSet/>
      <dgm:spPr/>
      <dgm:t>
        <a:bodyPr/>
        <a:lstStyle/>
        <a:p>
          <a:endParaRPr lang="en-US"/>
        </a:p>
      </dgm:t>
    </dgm:pt>
    <dgm:pt modelId="{D8A191BB-4494-3342-93F4-2B21726204D8}" type="sibTrans" cxnId="{D02E94AC-7D31-C342-832A-956E7F7DEA5C}">
      <dgm:prSet/>
      <dgm:spPr/>
      <dgm:t>
        <a:bodyPr/>
        <a:lstStyle/>
        <a:p>
          <a:endParaRPr lang="en-US"/>
        </a:p>
      </dgm:t>
    </dgm:pt>
    <dgm:pt modelId="{3AFE470B-CF05-A046-9F11-8361F70DDDD1}">
      <dgm:prSet/>
      <dgm:spPr>
        <a:solidFill>
          <a:schemeClr val="accent6">
            <a:lumMod val="75000"/>
          </a:schemeClr>
        </a:solidFill>
      </dgm:spPr>
      <dgm:t>
        <a:bodyPr/>
        <a:lstStyle/>
        <a:p>
          <a:r>
            <a:rPr lang="en-US" dirty="0"/>
            <a:t>Future surge / pandemic response </a:t>
          </a:r>
        </a:p>
      </dgm:t>
    </dgm:pt>
    <dgm:pt modelId="{74CBA80F-1A33-BE4A-92C0-9F098671CE85}" type="parTrans" cxnId="{F8ADC008-C6FE-E441-BA00-775BA6F88FAF}">
      <dgm:prSet/>
      <dgm:spPr/>
      <dgm:t>
        <a:bodyPr/>
        <a:lstStyle/>
        <a:p>
          <a:endParaRPr lang="en-US"/>
        </a:p>
      </dgm:t>
    </dgm:pt>
    <dgm:pt modelId="{3BABF4D2-0F74-9947-9456-0ABAE111151D}" type="sibTrans" cxnId="{F8ADC008-C6FE-E441-BA00-775BA6F88FAF}">
      <dgm:prSet/>
      <dgm:spPr/>
      <dgm:t>
        <a:bodyPr/>
        <a:lstStyle/>
        <a:p>
          <a:endParaRPr lang="en-US"/>
        </a:p>
      </dgm:t>
    </dgm:pt>
    <dgm:pt modelId="{7483786E-F91D-AE4D-B5BA-615DF4C95D5B}">
      <dgm:prSet/>
      <dgm:spPr/>
      <dgm:t>
        <a:bodyPr/>
        <a:lstStyle/>
        <a:p>
          <a:r>
            <a:rPr lang="en-US" dirty="0"/>
            <a:t>Unhoused population </a:t>
          </a:r>
        </a:p>
      </dgm:t>
    </dgm:pt>
    <dgm:pt modelId="{83F6D9FF-9A45-0648-9C12-DD022CE9DAD3}" type="sibTrans" cxnId="{C489EC00-7076-2543-A16B-885408699808}">
      <dgm:prSet/>
      <dgm:spPr/>
      <dgm:t>
        <a:bodyPr/>
        <a:lstStyle/>
        <a:p>
          <a:endParaRPr lang="en-US"/>
        </a:p>
      </dgm:t>
    </dgm:pt>
    <dgm:pt modelId="{807681AC-2F8C-2E41-B189-23786AA2D0AC}" type="parTrans" cxnId="{C489EC00-7076-2543-A16B-885408699808}">
      <dgm:prSet/>
      <dgm:spPr/>
      <dgm:t>
        <a:bodyPr/>
        <a:lstStyle/>
        <a:p>
          <a:endParaRPr lang="en-US"/>
        </a:p>
      </dgm:t>
    </dgm:pt>
    <dgm:pt modelId="{5B19C0F9-9D88-454E-BED5-423B46E09061}">
      <dgm:prSet phldrT="[Text]"/>
      <dgm:spPr/>
      <dgm:t>
        <a:bodyPr/>
        <a:lstStyle/>
        <a:p>
          <a:r>
            <a:rPr lang="en-US"/>
            <a:t>Buprenorphine</a:t>
          </a:r>
          <a:endParaRPr lang="en-US" dirty="0"/>
        </a:p>
      </dgm:t>
    </dgm:pt>
    <dgm:pt modelId="{718BD27A-FE66-EE42-A460-E00FCEC62633}" type="sibTrans" cxnId="{3A01456C-F97E-CA4C-A4E7-722326914926}">
      <dgm:prSet/>
      <dgm:spPr/>
      <dgm:t>
        <a:bodyPr/>
        <a:lstStyle/>
        <a:p>
          <a:endParaRPr lang="en-US"/>
        </a:p>
      </dgm:t>
    </dgm:pt>
    <dgm:pt modelId="{43B34A3A-349B-EF4B-8343-7BF3EA21C3A2}" type="parTrans" cxnId="{3A01456C-F97E-CA4C-A4E7-722326914926}">
      <dgm:prSet/>
      <dgm:spPr/>
      <dgm:t>
        <a:bodyPr/>
        <a:lstStyle/>
        <a:p>
          <a:endParaRPr lang="en-US"/>
        </a:p>
      </dgm:t>
    </dgm:pt>
    <dgm:pt modelId="{6AA65D78-3397-114B-A332-011D7472C5A7}">
      <dgm:prSet phldrT="[Text]"/>
      <dgm:spPr/>
      <dgm:t>
        <a:bodyPr/>
        <a:lstStyle/>
        <a:p>
          <a:r>
            <a:rPr lang="en-US" dirty="0"/>
            <a:t>Clinic follow up</a:t>
          </a:r>
        </a:p>
      </dgm:t>
    </dgm:pt>
    <dgm:pt modelId="{CF642E5E-61F9-6546-9F65-6F3E7F772C71}" type="sibTrans" cxnId="{15FCDC02-AEDB-8F40-B591-E5C38024395D}">
      <dgm:prSet/>
      <dgm:spPr/>
      <dgm:t>
        <a:bodyPr/>
        <a:lstStyle/>
        <a:p>
          <a:endParaRPr lang="en-US"/>
        </a:p>
      </dgm:t>
    </dgm:pt>
    <dgm:pt modelId="{438A5F67-415C-754E-85D0-8F8D3BBCA4EE}" type="parTrans" cxnId="{15FCDC02-AEDB-8F40-B591-E5C38024395D}">
      <dgm:prSet/>
      <dgm:spPr/>
      <dgm:t>
        <a:bodyPr/>
        <a:lstStyle/>
        <a:p>
          <a:endParaRPr lang="en-US"/>
        </a:p>
      </dgm:t>
    </dgm:pt>
    <dgm:pt modelId="{BA1EA595-0FAD-FC43-8C12-83A101CDCFCA}">
      <dgm:prSet phldrT="[Text]"/>
      <dgm:spPr/>
      <dgm:t>
        <a:bodyPr/>
        <a:lstStyle/>
        <a:p>
          <a:r>
            <a:rPr lang="en-US"/>
            <a:t>SUN</a:t>
          </a:r>
          <a:endParaRPr lang="en-US" dirty="0"/>
        </a:p>
      </dgm:t>
    </dgm:pt>
    <dgm:pt modelId="{1D876C35-9257-2D40-8A67-4A5AC971B690}" type="sibTrans" cxnId="{7DF856E9-2FF9-A140-8341-C80F171063F7}">
      <dgm:prSet/>
      <dgm:spPr/>
      <dgm:t>
        <a:bodyPr/>
        <a:lstStyle/>
        <a:p>
          <a:endParaRPr lang="en-US"/>
        </a:p>
      </dgm:t>
    </dgm:pt>
    <dgm:pt modelId="{0FD45C3A-4078-3943-9A25-D4D00E0F6E46}" type="parTrans" cxnId="{7DF856E9-2FF9-A140-8341-C80F171063F7}">
      <dgm:prSet/>
      <dgm:spPr/>
      <dgm:t>
        <a:bodyPr/>
        <a:lstStyle/>
        <a:p>
          <a:endParaRPr lang="en-US"/>
        </a:p>
      </dgm:t>
    </dgm:pt>
    <dgm:pt modelId="{4F942D4E-4F88-7546-8252-3A38B160F964}">
      <dgm:prSet phldrT="[Text]"/>
      <dgm:spPr/>
      <dgm:t>
        <a:bodyPr/>
        <a:lstStyle/>
        <a:p>
          <a:r>
            <a:rPr lang="en-US" dirty="0"/>
            <a:t>Narcan</a:t>
          </a:r>
        </a:p>
      </dgm:t>
    </dgm:pt>
    <dgm:pt modelId="{C1AC0D2B-69DE-5F48-90A7-A07C4EAB1EBA}" type="sibTrans" cxnId="{5DBB868A-5887-BF44-8E9F-191CA8D7F44A}">
      <dgm:prSet/>
      <dgm:spPr/>
      <dgm:t>
        <a:bodyPr/>
        <a:lstStyle/>
        <a:p>
          <a:endParaRPr lang="en-US"/>
        </a:p>
      </dgm:t>
    </dgm:pt>
    <dgm:pt modelId="{5B34DB52-74E3-7E46-A65B-2778A1994BD6}" type="parTrans" cxnId="{5DBB868A-5887-BF44-8E9F-191CA8D7F44A}">
      <dgm:prSet/>
      <dgm:spPr/>
      <dgm:t>
        <a:bodyPr/>
        <a:lstStyle/>
        <a:p>
          <a:endParaRPr lang="en-US"/>
        </a:p>
      </dgm:t>
    </dgm:pt>
    <dgm:pt modelId="{ED8C746D-2183-C043-96EF-D7EBFEF588ED}">
      <dgm:prSet phldrT="[Text]"/>
      <dgm:spPr/>
      <dgm:t>
        <a:bodyPr/>
        <a:lstStyle/>
        <a:p>
          <a:endParaRPr lang="en-US" dirty="0"/>
        </a:p>
      </dgm:t>
    </dgm:pt>
    <dgm:pt modelId="{040D9CC5-C224-D04F-9DBC-F0AED14200FC}" type="sibTrans" cxnId="{9B70A873-F718-6540-82D5-55C44010BDE0}">
      <dgm:prSet/>
      <dgm:spPr/>
      <dgm:t>
        <a:bodyPr/>
        <a:lstStyle/>
        <a:p>
          <a:endParaRPr lang="en-US"/>
        </a:p>
      </dgm:t>
    </dgm:pt>
    <dgm:pt modelId="{E2D71A0B-C16F-BA4F-90B9-CACCCAB7CF8F}" type="parTrans" cxnId="{9B70A873-F718-6540-82D5-55C44010BDE0}">
      <dgm:prSet/>
      <dgm:spPr/>
      <dgm:t>
        <a:bodyPr/>
        <a:lstStyle/>
        <a:p>
          <a:endParaRPr lang="en-US"/>
        </a:p>
      </dgm:t>
    </dgm:pt>
    <dgm:pt modelId="{9A4D596C-36A6-9543-A3FA-037F08BF98AF}">
      <dgm:prSet phldrT="[Text]"/>
      <dgm:spPr>
        <a:solidFill>
          <a:srgbClr val="E55661"/>
        </a:solidFill>
      </dgm:spPr>
      <dgm:t>
        <a:bodyPr/>
        <a:lstStyle/>
        <a:p>
          <a:r>
            <a:rPr lang="en-US" dirty="0"/>
            <a:t>Hospital High Utilizer</a:t>
          </a:r>
        </a:p>
      </dgm:t>
    </dgm:pt>
    <dgm:pt modelId="{CEE96804-DCBA-5D46-9922-30E395CBDA16}" type="sibTrans" cxnId="{919A90B0-64E1-BF48-B320-E4E95FF143C0}">
      <dgm:prSet/>
      <dgm:spPr/>
      <dgm:t>
        <a:bodyPr/>
        <a:lstStyle/>
        <a:p>
          <a:endParaRPr lang="en-US"/>
        </a:p>
      </dgm:t>
    </dgm:pt>
    <dgm:pt modelId="{E0092C66-ADAE-D94D-8094-99023CAC4DC2}" type="parTrans" cxnId="{919A90B0-64E1-BF48-B320-E4E95FF143C0}">
      <dgm:prSet/>
      <dgm:spPr/>
      <dgm:t>
        <a:bodyPr/>
        <a:lstStyle/>
        <a:p>
          <a:endParaRPr lang="en-US"/>
        </a:p>
      </dgm:t>
    </dgm:pt>
    <dgm:pt modelId="{8557E6BA-AEA0-5C41-8F8E-070F16C14551}" type="pres">
      <dgm:prSet presAssocID="{C907685A-D278-3344-93A0-71505F145E9B}" presName="composite" presStyleCnt="0">
        <dgm:presLayoutVars>
          <dgm:chMax val="5"/>
          <dgm:dir/>
          <dgm:animLvl val="ctr"/>
          <dgm:resizeHandles val="exact"/>
        </dgm:presLayoutVars>
      </dgm:prSet>
      <dgm:spPr/>
    </dgm:pt>
    <dgm:pt modelId="{11A661D8-00CA-C84B-ACDA-2401A1A618F6}" type="pres">
      <dgm:prSet presAssocID="{C907685A-D278-3344-93A0-71505F145E9B}" presName="cycle" presStyleCnt="0"/>
      <dgm:spPr/>
    </dgm:pt>
    <dgm:pt modelId="{A1EA9125-1706-5046-AA0A-B6EA2038CE78}" type="pres">
      <dgm:prSet presAssocID="{C907685A-D278-3344-93A0-71505F145E9B}" presName="centerShape" presStyleCnt="0"/>
      <dgm:spPr/>
    </dgm:pt>
    <dgm:pt modelId="{4D27DA22-221E-E345-8A50-BB6FF2ACD5A6}" type="pres">
      <dgm:prSet presAssocID="{C907685A-D278-3344-93A0-71505F145E9B}" presName="connSite" presStyleLbl="node1" presStyleIdx="0" presStyleCnt="8"/>
      <dgm:spPr/>
    </dgm:pt>
    <dgm:pt modelId="{82D00B9E-E2F8-124B-BE59-76A52E43A557}" type="pres">
      <dgm:prSet presAssocID="{C907685A-D278-3344-93A0-71505F145E9B}" presName="visible" presStyleLbl="node1" presStyleIdx="0" presStyleCnt="8"/>
      <dgm:spPr/>
    </dgm:pt>
    <dgm:pt modelId="{172A03DC-1C66-3749-A4AB-E2A9E18F9882}" type="pres">
      <dgm:prSet presAssocID="{18E897E1-462C-8245-9BD5-999AA755428C}" presName="Name25" presStyleLbl="parChTrans1D1" presStyleIdx="0" presStyleCnt="7"/>
      <dgm:spPr/>
    </dgm:pt>
    <dgm:pt modelId="{9145CD0F-7EC3-E642-B490-A4598ECC9A1C}" type="pres">
      <dgm:prSet presAssocID="{FF075F5E-E197-3343-B03D-FFBD8E88C31F}" presName="node" presStyleCnt="0"/>
      <dgm:spPr/>
    </dgm:pt>
    <dgm:pt modelId="{B980856C-2846-F743-ACF2-B78F3AD71979}" type="pres">
      <dgm:prSet presAssocID="{FF075F5E-E197-3343-B03D-FFBD8E88C31F}" presName="parentNode" presStyleLbl="node1" presStyleIdx="1" presStyleCnt="8" custLinFactX="62810" custLinFactY="269107" custLinFactNeighborX="100000" custLinFactNeighborY="300000">
        <dgm:presLayoutVars>
          <dgm:chMax val="1"/>
          <dgm:bulletEnabled val="1"/>
        </dgm:presLayoutVars>
      </dgm:prSet>
      <dgm:spPr/>
    </dgm:pt>
    <dgm:pt modelId="{D16BBAED-B25B-F94C-BA0A-CD3FF6D67C9B}" type="pres">
      <dgm:prSet presAssocID="{FF075F5E-E197-3343-B03D-FFBD8E88C31F}" presName="childNode" presStyleLbl="revTx" presStyleIdx="0" presStyleCnt="5">
        <dgm:presLayoutVars>
          <dgm:bulletEnabled val="1"/>
        </dgm:presLayoutVars>
      </dgm:prSet>
      <dgm:spPr/>
    </dgm:pt>
    <dgm:pt modelId="{459BBA69-B08F-0A4C-8A6B-3F6982571C76}" type="pres">
      <dgm:prSet presAssocID="{E0092C66-ADAE-D94D-8094-99023CAC4DC2}" presName="Name25" presStyleLbl="parChTrans1D1" presStyleIdx="1" presStyleCnt="7"/>
      <dgm:spPr/>
    </dgm:pt>
    <dgm:pt modelId="{FD278253-2C71-E644-81A0-C27036900F82}" type="pres">
      <dgm:prSet presAssocID="{9A4D596C-36A6-9543-A3FA-037F08BF98AF}" presName="node" presStyleCnt="0"/>
      <dgm:spPr/>
    </dgm:pt>
    <dgm:pt modelId="{103C3328-2743-8143-A62D-EFE030CB51C4}" type="pres">
      <dgm:prSet presAssocID="{9A4D596C-36A6-9543-A3FA-037F08BF98AF}" presName="parentNode" presStyleLbl="node1" presStyleIdx="2" presStyleCnt="8" custLinFactNeighborX="98646" custLinFactNeighborY="1881">
        <dgm:presLayoutVars>
          <dgm:chMax val="1"/>
          <dgm:bulletEnabled val="1"/>
        </dgm:presLayoutVars>
      </dgm:prSet>
      <dgm:spPr/>
    </dgm:pt>
    <dgm:pt modelId="{9FD3823A-8BD0-8B46-BE37-6BD1704DA7B4}" type="pres">
      <dgm:prSet presAssocID="{9A4D596C-36A6-9543-A3FA-037F08BF98AF}" presName="childNode" presStyleLbl="revTx" presStyleIdx="1" presStyleCnt="5">
        <dgm:presLayoutVars>
          <dgm:bulletEnabled val="1"/>
        </dgm:presLayoutVars>
      </dgm:prSet>
      <dgm:spPr/>
    </dgm:pt>
    <dgm:pt modelId="{DABE67D4-94E6-EF41-BBEB-C08353133DE8}" type="pres">
      <dgm:prSet presAssocID="{807681AC-2F8C-2E41-B189-23786AA2D0AC}" presName="Name25" presStyleLbl="parChTrans1D1" presStyleIdx="2" presStyleCnt="7"/>
      <dgm:spPr/>
    </dgm:pt>
    <dgm:pt modelId="{38A8325B-8EA4-2C44-A667-3E5AE1C98F47}" type="pres">
      <dgm:prSet presAssocID="{7483786E-F91D-AE4D-B5BA-615DF4C95D5B}" presName="node" presStyleCnt="0"/>
      <dgm:spPr/>
    </dgm:pt>
    <dgm:pt modelId="{EAC29A67-C166-2B4F-B1F3-5B6EEBFEEB93}" type="pres">
      <dgm:prSet presAssocID="{7483786E-F91D-AE4D-B5BA-615DF4C95D5B}" presName="parentNode" presStyleLbl="node1" presStyleIdx="3" presStyleCnt="8" custLinFactX="-400000" custLinFactY="164689" custLinFactNeighborX="-462578" custLinFactNeighborY="200000">
        <dgm:presLayoutVars>
          <dgm:chMax val="1"/>
          <dgm:bulletEnabled val="1"/>
        </dgm:presLayoutVars>
      </dgm:prSet>
      <dgm:spPr/>
    </dgm:pt>
    <dgm:pt modelId="{A7082321-6FCD-7E43-930A-3A3F20EE8FA2}" type="pres">
      <dgm:prSet presAssocID="{7483786E-F91D-AE4D-B5BA-615DF4C95D5B}" presName="childNode" presStyleLbl="revTx" presStyleIdx="2" presStyleCnt="5">
        <dgm:presLayoutVars>
          <dgm:bulletEnabled val="1"/>
        </dgm:presLayoutVars>
      </dgm:prSet>
      <dgm:spPr/>
    </dgm:pt>
    <dgm:pt modelId="{CD6FEAF2-FB4A-0148-817F-D0D5EB04E910}" type="pres">
      <dgm:prSet presAssocID="{6F715D0D-3876-C949-A083-2F7EC63EEE88}" presName="Name25" presStyleLbl="parChTrans1D1" presStyleIdx="3" presStyleCnt="7"/>
      <dgm:spPr/>
    </dgm:pt>
    <dgm:pt modelId="{3714FF88-6E8A-C44E-A636-88DAC73FB405}" type="pres">
      <dgm:prSet presAssocID="{A6E94514-9AFE-5140-90F2-2DED52BB5C1A}" presName="node" presStyleCnt="0"/>
      <dgm:spPr/>
    </dgm:pt>
    <dgm:pt modelId="{6D04D9F6-E9F1-EA42-B6FC-A3667B502168}" type="pres">
      <dgm:prSet presAssocID="{A6E94514-9AFE-5140-90F2-2DED52BB5C1A}" presName="parentNode" presStyleLbl="node1" presStyleIdx="4" presStyleCnt="8" custLinFactX="-200000" custLinFactY="100752" custLinFactNeighborX="-263339" custLinFactNeighborY="200000">
        <dgm:presLayoutVars>
          <dgm:chMax val="1"/>
          <dgm:bulletEnabled val="1"/>
        </dgm:presLayoutVars>
      </dgm:prSet>
      <dgm:spPr/>
    </dgm:pt>
    <dgm:pt modelId="{89BC5DFA-05A1-9A4A-BAA9-D567EB010CCC}" type="pres">
      <dgm:prSet presAssocID="{A6E94514-9AFE-5140-90F2-2DED52BB5C1A}" presName="childNode" presStyleLbl="revTx" presStyleIdx="3" presStyleCnt="5">
        <dgm:presLayoutVars>
          <dgm:bulletEnabled val="1"/>
        </dgm:presLayoutVars>
      </dgm:prSet>
      <dgm:spPr/>
    </dgm:pt>
    <dgm:pt modelId="{5A7F8B73-AEE4-3E4E-B756-0649132368F8}" type="pres">
      <dgm:prSet presAssocID="{B48778A9-9490-9F46-AA76-5F3231563988}" presName="Name25" presStyleLbl="parChTrans1D1" presStyleIdx="4" presStyleCnt="7"/>
      <dgm:spPr/>
    </dgm:pt>
    <dgm:pt modelId="{CD7B450B-08EF-FE42-AE3C-0CA91B2FDC3B}" type="pres">
      <dgm:prSet presAssocID="{397DAE98-C6F5-C346-BF66-8A25C98E3029}" presName="node" presStyleCnt="0"/>
      <dgm:spPr/>
    </dgm:pt>
    <dgm:pt modelId="{7D02CDC1-7947-CF49-A1E8-BB4C743F862D}" type="pres">
      <dgm:prSet presAssocID="{397DAE98-C6F5-C346-BF66-8A25C98E3029}" presName="parentNode" presStyleLbl="node1" presStyleIdx="5" presStyleCnt="8" custScaleX="99035" custLinFactX="-100000" custLinFactY="-200000" custLinFactNeighborX="-148493" custLinFactNeighborY="-274017">
        <dgm:presLayoutVars>
          <dgm:chMax val="1"/>
          <dgm:bulletEnabled val="1"/>
        </dgm:presLayoutVars>
      </dgm:prSet>
      <dgm:spPr/>
    </dgm:pt>
    <dgm:pt modelId="{234FC4CD-F89C-F542-B2A7-44CA1E022C1D}" type="pres">
      <dgm:prSet presAssocID="{397DAE98-C6F5-C346-BF66-8A25C98E3029}" presName="childNode" presStyleLbl="revTx" presStyleIdx="4" presStyleCnt="5">
        <dgm:presLayoutVars>
          <dgm:bulletEnabled val="1"/>
        </dgm:presLayoutVars>
      </dgm:prSet>
      <dgm:spPr/>
    </dgm:pt>
    <dgm:pt modelId="{00A60BBE-7710-5849-AEE9-1FF75B3F4E8E}" type="pres">
      <dgm:prSet presAssocID="{CC502DDC-54A1-CE44-868A-3C0BB6E725C0}" presName="Name25" presStyleLbl="parChTrans1D1" presStyleIdx="5" presStyleCnt="7"/>
      <dgm:spPr/>
    </dgm:pt>
    <dgm:pt modelId="{792B4023-C9D2-574B-8630-1BAF87628B10}" type="pres">
      <dgm:prSet presAssocID="{BCE7DA59-28D5-F24D-A2A0-DBC22303D4DB}" presName="node" presStyleCnt="0"/>
      <dgm:spPr/>
    </dgm:pt>
    <dgm:pt modelId="{D6F017A7-9B1A-E24B-9E77-7D9B823725E7}" type="pres">
      <dgm:prSet presAssocID="{BCE7DA59-28D5-F24D-A2A0-DBC22303D4DB}" presName="parentNode" presStyleLbl="node1" presStyleIdx="6" presStyleCnt="8" custLinFactX="-300000" custLinFactY="-281199" custLinFactNeighborX="-308072" custLinFactNeighborY="-300000">
        <dgm:presLayoutVars>
          <dgm:chMax val="1"/>
          <dgm:bulletEnabled val="1"/>
        </dgm:presLayoutVars>
      </dgm:prSet>
      <dgm:spPr/>
    </dgm:pt>
    <dgm:pt modelId="{9464A879-530F-6C40-9419-71E296D70F87}" type="pres">
      <dgm:prSet presAssocID="{BCE7DA59-28D5-F24D-A2A0-DBC22303D4DB}" presName="childNode" presStyleLbl="revTx" presStyleIdx="4" presStyleCnt="5">
        <dgm:presLayoutVars>
          <dgm:bulletEnabled val="1"/>
        </dgm:presLayoutVars>
      </dgm:prSet>
      <dgm:spPr/>
    </dgm:pt>
    <dgm:pt modelId="{37BED954-89FA-3042-B64F-D22687E8D1F3}" type="pres">
      <dgm:prSet presAssocID="{74CBA80F-1A33-BE4A-92C0-9F098671CE85}" presName="Name25" presStyleLbl="parChTrans1D1" presStyleIdx="6" presStyleCnt="7"/>
      <dgm:spPr/>
    </dgm:pt>
    <dgm:pt modelId="{F25D524C-1BD1-8D4F-87E5-9AF6C75287B2}" type="pres">
      <dgm:prSet presAssocID="{3AFE470B-CF05-A046-9F11-8361F70DDDD1}" presName="node" presStyleCnt="0"/>
      <dgm:spPr/>
    </dgm:pt>
    <dgm:pt modelId="{E35AD145-1071-C045-8FDC-4EF0D0E75044}" type="pres">
      <dgm:prSet presAssocID="{3AFE470B-CF05-A046-9F11-8361F70DDDD1}" presName="parentNode" presStyleLbl="node1" presStyleIdx="7" presStyleCnt="8" custLinFactX="-382131" custLinFactY="-216414" custLinFactNeighborX="-400000" custLinFactNeighborY="-300000">
        <dgm:presLayoutVars>
          <dgm:chMax val="1"/>
          <dgm:bulletEnabled val="1"/>
        </dgm:presLayoutVars>
      </dgm:prSet>
      <dgm:spPr/>
    </dgm:pt>
    <dgm:pt modelId="{13097F85-8EFF-0F4E-A730-F88062220E77}" type="pres">
      <dgm:prSet presAssocID="{3AFE470B-CF05-A046-9F11-8361F70DDDD1}" presName="childNode" presStyleLbl="revTx" presStyleIdx="4" presStyleCnt="5">
        <dgm:presLayoutVars>
          <dgm:bulletEnabled val="1"/>
        </dgm:presLayoutVars>
      </dgm:prSet>
      <dgm:spPr/>
    </dgm:pt>
  </dgm:ptLst>
  <dgm:cxnLst>
    <dgm:cxn modelId="{C489EC00-7076-2543-A16B-885408699808}" srcId="{C907685A-D278-3344-93A0-71505F145E9B}" destId="{7483786E-F91D-AE4D-B5BA-615DF4C95D5B}" srcOrd="2" destOrd="0" parTransId="{807681AC-2F8C-2E41-B189-23786AA2D0AC}" sibTransId="{83F6D9FF-9A45-0648-9C12-DD022CE9DAD3}"/>
    <dgm:cxn modelId="{15FCDC02-AEDB-8F40-B591-E5C38024395D}" srcId="{FF075F5E-E197-3343-B03D-FFBD8E88C31F}" destId="{6AA65D78-3397-114B-A332-011D7472C5A7}" srcOrd="2" destOrd="0" parTransId="{438A5F67-415C-754E-85D0-8F8D3BBCA4EE}" sibTransId="{CF642E5E-61F9-6546-9F65-6F3E7F772C71}"/>
    <dgm:cxn modelId="{F8ADC008-C6FE-E441-BA00-775BA6F88FAF}" srcId="{C907685A-D278-3344-93A0-71505F145E9B}" destId="{3AFE470B-CF05-A046-9F11-8361F70DDDD1}" srcOrd="6" destOrd="0" parTransId="{74CBA80F-1A33-BE4A-92C0-9F098671CE85}" sibTransId="{3BABF4D2-0F74-9947-9456-0ABAE111151D}"/>
    <dgm:cxn modelId="{6C526A0E-915F-D846-AEE4-19BB42C29836}" type="presOf" srcId="{EF2B3F15-5F4A-7446-8BB1-4D877E424264}" destId="{A7082321-6FCD-7E43-930A-3A3F20EE8FA2}" srcOrd="0" destOrd="0" presId="urn:microsoft.com/office/officeart/2005/8/layout/radial2"/>
    <dgm:cxn modelId="{F060B90E-4A81-7644-8B5A-F6EDA972C9B8}" type="presOf" srcId="{18E897E1-462C-8245-9BD5-999AA755428C}" destId="{172A03DC-1C66-3749-A4AB-E2A9E18F9882}" srcOrd="0" destOrd="0" presId="urn:microsoft.com/office/officeart/2005/8/layout/radial2"/>
    <dgm:cxn modelId="{6458541F-D0CE-9043-A334-55A353990114}" type="presOf" srcId="{C9234AC9-D985-144E-A6A0-DDCA127DC254}" destId="{234FC4CD-F89C-F542-B2A7-44CA1E022C1D}" srcOrd="0" destOrd="0" presId="urn:microsoft.com/office/officeart/2005/8/layout/radial2"/>
    <dgm:cxn modelId="{E63A9028-014C-F54F-ABBF-DC66D1155AFE}" type="presOf" srcId="{3AFE470B-CF05-A046-9F11-8361F70DDDD1}" destId="{E35AD145-1071-C045-8FDC-4EF0D0E75044}" srcOrd="0" destOrd="0" presId="urn:microsoft.com/office/officeart/2005/8/layout/radial2"/>
    <dgm:cxn modelId="{C8BD032E-BE6D-F74E-B923-950098C6E4D0}" type="presOf" srcId="{5B19C0F9-9D88-454E-BED5-423B46E09061}" destId="{D16BBAED-B25B-F94C-BA0A-CD3FF6D67C9B}" srcOrd="0" destOrd="3" presId="urn:microsoft.com/office/officeart/2005/8/layout/radial2"/>
    <dgm:cxn modelId="{08B3D630-6EC0-CB4D-9D23-C64BBC18E508}" type="presOf" srcId="{4F942D4E-4F88-7546-8252-3A38B160F964}" destId="{D16BBAED-B25B-F94C-BA0A-CD3FF6D67C9B}" srcOrd="0" destOrd="0" presId="urn:microsoft.com/office/officeart/2005/8/layout/radial2"/>
    <dgm:cxn modelId="{1E688832-7A05-7D48-A269-ECC3D14C8822}" type="presOf" srcId="{E0092C66-ADAE-D94D-8094-99023CAC4DC2}" destId="{459BBA69-B08F-0A4C-8A6B-3F6982571C76}" srcOrd="0" destOrd="0" presId="urn:microsoft.com/office/officeart/2005/8/layout/radial2"/>
    <dgm:cxn modelId="{2B07FB38-FD8E-D440-BFED-4270CD596F1C}" type="presOf" srcId="{7483786E-F91D-AE4D-B5BA-615DF4C95D5B}" destId="{EAC29A67-C166-2B4F-B1F3-5B6EEBFEEB93}" srcOrd="0" destOrd="0" presId="urn:microsoft.com/office/officeart/2005/8/layout/radial2"/>
    <dgm:cxn modelId="{2832C23E-7704-804A-99E9-B23A952346EB}" type="presOf" srcId="{B9993917-B76F-3743-A96A-B0B768C45C9A}" destId="{234FC4CD-F89C-F542-B2A7-44CA1E022C1D}" srcOrd="0" destOrd="1" presId="urn:microsoft.com/office/officeart/2005/8/layout/radial2"/>
    <dgm:cxn modelId="{A6C81746-3BB6-994F-BD14-39CA85D51F9B}" srcId="{7483786E-F91D-AE4D-B5BA-615DF4C95D5B}" destId="{FFA3F83A-631A-E84C-AF7E-998B7F7D6315}" srcOrd="1" destOrd="0" parTransId="{2EF0F685-1A00-044F-8BB5-ED4AD6B341A3}" sibTransId="{3E8FFD5F-D1D1-5449-AC38-FACB5383993F}"/>
    <dgm:cxn modelId="{3FBC2E55-824F-844D-8F3C-CBE327C4E389}" type="presOf" srcId="{74CBA80F-1A33-BE4A-92C0-9F098671CE85}" destId="{37BED954-89FA-3042-B64F-D22687E8D1F3}" srcOrd="0" destOrd="0" presId="urn:microsoft.com/office/officeart/2005/8/layout/radial2"/>
    <dgm:cxn modelId="{E1428D5A-260E-EC42-AD20-F345042BED04}" type="presOf" srcId="{ED8C746D-2183-C043-96EF-D7EBFEF588ED}" destId="{9FD3823A-8BD0-8B46-BE37-6BD1704DA7B4}" srcOrd="0" destOrd="0" presId="urn:microsoft.com/office/officeart/2005/8/layout/radial2"/>
    <dgm:cxn modelId="{7A779564-9DA0-614D-B264-E706E20629EB}" type="presOf" srcId="{BA1EA595-0FAD-FC43-8C12-83A101CDCFCA}" destId="{D16BBAED-B25B-F94C-BA0A-CD3FF6D67C9B}" srcOrd="0" destOrd="1" presId="urn:microsoft.com/office/officeart/2005/8/layout/radial2"/>
    <dgm:cxn modelId="{757C2968-42A8-BD41-AA5F-2CD1869AA9EA}" type="presOf" srcId="{6F715D0D-3876-C949-A083-2F7EC63EEE88}" destId="{CD6FEAF2-FB4A-0148-817F-D0D5EB04E910}" srcOrd="0" destOrd="0" presId="urn:microsoft.com/office/officeart/2005/8/layout/radial2"/>
    <dgm:cxn modelId="{DDEFB76A-E6AF-474B-97A6-63FFC43FCC07}" srcId="{A6E94514-9AFE-5140-90F2-2DED52BB5C1A}" destId="{59150FB4-C669-EC4C-A5DD-F5A32F9AE2A5}" srcOrd="0" destOrd="0" parTransId="{C31E7130-C2B5-3C46-944C-F75C718BFFA5}" sibTransId="{A7ADA6CA-F80B-2B41-8B6A-982209F6C3E4}"/>
    <dgm:cxn modelId="{0237D96A-5F91-2D4D-AFF6-870AD9EDA326}" srcId="{C907685A-D278-3344-93A0-71505F145E9B}" destId="{A6E94514-9AFE-5140-90F2-2DED52BB5C1A}" srcOrd="3" destOrd="0" parTransId="{6F715D0D-3876-C949-A083-2F7EC63EEE88}" sibTransId="{36330521-CB79-7F43-9E41-4EF3408ED848}"/>
    <dgm:cxn modelId="{3A01456C-F97E-CA4C-A4E7-722326914926}" srcId="{FF075F5E-E197-3343-B03D-FFBD8E88C31F}" destId="{5B19C0F9-9D88-454E-BED5-423B46E09061}" srcOrd="3" destOrd="0" parTransId="{43B34A3A-349B-EF4B-8343-7BF3EA21C3A2}" sibTransId="{718BD27A-FE66-EE42-A460-E00FCEC62633}"/>
    <dgm:cxn modelId="{8F784A6C-04B6-294B-9CC9-B02E1E9169BF}" srcId="{7483786E-F91D-AE4D-B5BA-615DF4C95D5B}" destId="{A919BBD8-D1CF-8B44-A82E-EDB7458BBD52}" srcOrd="2" destOrd="0" parTransId="{1C4EF71E-D8A3-C34F-969C-66437632BA89}" sibTransId="{CCD53E6A-23D8-A249-931F-320B7195E165}"/>
    <dgm:cxn modelId="{BD67A073-3CF5-2D44-AEB3-3CEA0F0139EA}" type="presOf" srcId="{FF075F5E-E197-3343-B03D-FFBD8E88C31F}" destId="{B980856C-2846-F743-ACF2-B78F3AD71979}" srcOrd="0" destOrd="0" presId="urn:microsoft.com/office/officeart/2005/8/layout/radial2"/>
    <dgm:cxn modelId="{9B70A873-F718-6540-82D5-55C44010BDE0}" srcId="{9A4D596C-36A6-9543-A3FA-037F08BF98AF}" destId="{ED8C746D-2183-C043-96EF-D7EBFEF588ED}" srcOrd="0" destOrd="0" parTransId="{E2D71A0B-C16F-BA4F-90B9-CACCCAB7CF8F}" sibTransId="{040D9CC5-C224-D04F-9DBC-F0AED14200FC}"/>
    <dgm:cxn modelId="{97C81C77-FCBC-9541-B599-DE377C1DA63F}" srcId="{A6E94514-9AFE-5140-90F2-2DED52BB5C1A}" destId="{AA695A32-584B-E542-B781-02124F2D6464}" srcOrd="1" destOrd="0" parTransId="{6BE5A368-BBA7-BF47-A59B-5C31D97EE27D}" sibTransId="{A3236263-BDD4-974A-A117-1F1B56BBDE31}"/>
    <dgm:cxn modelId="{2605D779-0954-1D42-815C-0AD6CA2BFE43}" type="presOf" srcId="{59150FB4-C669-EC4C-A5DD-F5A32F9AE2A5}" destId="{89BC5DFA-05A1-9A4A-BAA9-D567EB010CCC}" srcOrd="0" destOrd="0" presId="urn:microsoft.com/office/officeart/2005/8/layout/radial2"/>
    <dgm:cxn modelId="{3EB5317D-443B-CA49-AE7D-05A823E83FE9}" type="presOf" srcId="{AA695A32-584B-E542-B781-02124F2D6464}" destId="{89BC5DFA-05A1-9A4A-BAA9-D567EB010CCC}" srcOrd="0" destOrd="1" presId="urn:microsoft.com/office/officeart/2005/8/layout/radial2"/>
    <dgm:cxn modelId="{DD318280-8055-3548-B4A1-1A77BE5ADBE4}" type="presOf" srcId="{6AA65D78-3397-114B-A332-011D7472C5A7}" destId="{D16BBAED-B25B-F94C-BA0A-CD3FF6D67C9B}" srcOrd="0" destOrd="2" presId="urn:microsoft.com/office/officeart/2005/8/layout/radial2"/>
    <dgm:cxn modelId="{5DBB868A-5887-BF44-8E9F-191CA8D7F44A}" srcId="{FF075F5E-E197-3343-B03D-FFBD8E88C31F}" destId="{4F942D4E-4F88-7546-8252-3A38B160F964}" srcOrd="0" destOrd="0" parTransId="{5B34DB52-74E3-7E46-A65B-2778A1994BD6}" sibTransId="{C1AC0D2B-69DE-5F48-90A7-A07C4EAB1EBA}"/>
    <dgm:cxn modelId="{6C98A391-2EDE-6648-9401-89A72C2DA228}" srcId="{C907685A-D278-3344-93A0-71505F145E9B}" destId="{BCE7DA59-28D5-F24D-A2A0-DBC22303D4DB}" srcOrd="5" destOrd="0" parTransId="{CC502DDC-54A1-CE44-868A-3C0BB6E725C0}" sibTransId="{3372E342-73E0-BC46-884F-ADBC388D8730}"/>
    <dgm:cxn modelId="{91F5D798-5CD6-B04B-85D0-D92F34EAD8C1}" type="presOf" srcId="{CC502DDC-54A1-CE44-868A-3C0BB6E725C0}" destId="{00A60BBE-7710-5849-AEE9-1FF75B3F4E8E}" srcOrd="0" destOrd="0" presId="urn:microsoft.com/office/officeart/2005/8/layout/radial2"/>
    <dgm:cxn modelId="{D02E94AC-7D31-C342-832A-956E7F7DEA5C}" srcId="{397DAE98-C6F5-C346-BF66-8A25C98E3029}" destId="{B9993917-B76F-3743-A96A-B0B768C45C9A}" srcOrd="1" destOrd="0" parTransId="{3DA7BA02-48B1-E14C-9B1D-DA84E5845B70}" sibTransId="{D8A191BB-4494-3342-93F4-2B21726204D8}"/>
    <dgm:cxn modelId="{5CDD30AD-9F3A-844F-9C03-0B6B6E078F2F}" srcId="{C907685A-D278-3344-93A0-71505F145E9B}" destId="{FF075F5E-E197-3343-B03D-FFBD8E88C31F}" srcOrd="0" destOrd="0" parTransId="{18E897E1-462C-8245-9BD5-999AA755428C}" sibTransId="{CD7DB9E2-0450-B047-B2FE-8FE3D13AD869}"/>
    <dgm:cxn modelId="{EB232BAF-99AC-5048-A7D4-DA7E391EDC38}" type="presOf" srcId="{FFA3F83A-631A-E84C-AF7E-998B7F7D6315}" destId="{A7082321-6FCD-7E43-930A-3A3F20EE8FA2}" srcOrd="0" destOrd="1" presId="urn:microsoft.com/office/officeart/2005/8/layout/radial2"/>
    <dgm:cxn modelId="{919A90B0-64E1-BF48-B320-E4E95FF143C0}" srcId="{C907685A-D278-3344-93A0-71505F145E9B}" destId="{9A4D596C-36A6-9543-A3FA-037F08BF98AF}" srcOrd="1" destOrd="0" parTransId="{E0092C66-ADAE-D94D-8094-99023CAC4DC2}" sibTransId="{CEE96804-DCBA-5D46-9922-30E395CBDA16}"/>
    <dgm:cxn modelId="{3AD75DB3-B047-F944-839A-4D286C9EA132}" srcId="{7483786E-F91D-AE4D-B5BA-615DF4C95D5B}" destId="{EF2B3F15-5F4A-7446-8BB1-4D877E424264}" srcOrd="0" destOrd="0" parTransId="{24F99ABB-893C-2F48-93D0-F3AB04331197}" sibTransId="{916F1B5C-C581-104F-A538-CE86D3CA8E0A}"/>
    <dgm:cxn modelId="{FAB7DABE-3ADA-AA49-A8E2-427488CC6974}" type="presOf" srcId="{807681AC-2F8C-2E41-B189-23786AA2D0AC}" destId="{DABE67D4-94E6-EF41-BBEB-C08353133DE8}" srcOrd="0" destOrd="0" presId="urn:microsoft.com/office/officeart/2005/8/layout/radial2"/>
    <dgm:cxn modelId="{758D3FC0-6DF3-034D-BE3C-9F2753C59421}" type="presOf" srcId="{A919BBD8-D1CF-8B44-A82E-EDB7458BBD52}" destId="{A7082321-6FCD-7E43-930A-3A3F20EE8FA2}" srcOrd="0" destOrd="2" presId="urn:microsoft.com/office/officeart/2005/8/layout/radial2"/>
    <dgm:cxn modelId="{B70109C4-56AC-CF41-83BC-88CAFAF74855}" type="presOf" srcId="{B48778A9-9490-9F46-AA76-5F3231563988}" destId="{5A7F8B73-AEE4-3E4E-B756-0649132368F8}" srcOrd="0" destOrd="0" presId="urn:microsoft.com/office/officeart/2005/8/layout/radial2"/>
    <dgm:cxn modelId="{577B83CE-6161-C441-8A6C-6BC4C3DA1E99}" srcId="{C907685A-D278-3344-93A0-71505F145E9B}" destId="{397DAE98-C6F5-C346-BF66-8A25C98E3029}" srcOrd="4" destOrd="0" parTransId="{B48778A9-9490-9F46-AA76-5F3231563988}" sibTransId="{E8DE6D64-5841-FE4A-BAB7-77072C2489EF}"/>
    <dgm:cxn modelId="{AD539DD2-DB63-424C-82F9-3C26D04BF633}" srcId="{397DAE98-C6F5-C346-BF66-8A25C98E3029}" destId="{C9234AC9-D985-144E-A6A0-DDCA127DC254}" srcOrd="0" destOrd="0" parTransId="{9F80C4EA-03A0-FF45-8FD4-4623923597A2}" sibTransId="{DE355A7A-710B-A148-AF1F-4DEE830B0FA3}"/>
    <dgm:cxn modelId="{C14CD6E4-7FD5-834E-B8AF-22EAF389F4C6}" type="presOf" srcId="{C907685A-D278-3344-93A0-71505F145E9B}" destId="{8557E6BA-AEA0-5C41-8F8E-070F16C14551}" srcOrd="0" destOrd="0" presId="urn:microsoft.com/office/officeart/2005/8/layout/radial2"/>
    <dgm:cxn modelId="{3C1809E5-D65D-7649-94D8-832DC5268F61}" type="presOf" srcId="{BCE7DA59-28D5-F24D-A2A0-DBC22303D4DB}" destId="{D6F017A7-9B1A-E24B-9E77-7D9B823725E7}" srcOrd="0" destOrd="0" presId="urn:microsoft.com/office/officeart/2005/8/layout/radial2"/>
    <dgm:cxn modelId="{7DF856E9-2FF9-A140-8341-C80F171063F7}" srcId="{FF075F5E-E197-3343-B03D-FFBD8E88C31F}" destId="{BA1EA595-0FAD-FC43-8C12-83A101CDCFCA}" srcOrd="1" destOrd="0" parTransId="{0FD45C3A-4078-3943-9A25-D4D00E0F6E46}" sibTransId="{1D876C35-9257-2D40-8A67-4A5AC971B690}"/>
    <dgm:cxn modelId="{80A1C8F9-93FE-974E-BA4D-650A4DC177EC}" type="presOf" srcId="{397DAE98-C6F5-C346-BF66-8A25C98E3029}" destId="{7D02CDC1-7947-CF49-A1E8-BB4C743F862D}" srcOrd="0" destOrd="0" presId="urn:microsoft.com/office/officeart/2005/8/layout/radial2"/>
    <dgm:cxn modelId="{2B5927FD-25DC-3043-ADDD-533B56F5435D}" type="presOf" srcId="{9A4D596C-36A6-9543-A3FA-037F08BF98AF}" destId="{103C3328-2743-8143-A62D-EFE030CB51C4}" srcOrd="0" destOrd="0" presId="urn:microsoft.com/office/officeart/2005/8/layout/radial2"/>
    <dgm:cxn modelId="{9D17A6FE-62A1-AE48-BE76-724982E990B2}" type="presOf" srcId="{A6E94514-9AFE-5140-90F2-2DED52BB5C1A}" destId="{6D04D9F6-E9F1-EA42-B6FC-A3667B502168}" srcOrd="0" destOrd="0" presId="urn:microsoft.com/office/officeart/2005/8/layout/radial2"/>
    <dgm:cxn modelId="{BEE078F7-553A-D64D-9253-5BE2A25DF065}" type="presParOf" srcId="{8557E6BA-AEA0-5C41-8F8E-070F16C14551}" destId="{11A661D8-00CA-C84B-ACDA-2401A1A618F6}" srcOrd="0" destOrd="0" presId="urn:microsoft.com/office/officeart/2005/8/layout/radial2"/>
    <dgm:cxn modelId="{EC891966-AE70-934A-AACD-C1E182CF3CC4}" type="presParOf" srcId="{11A661D8-00CA-C84B-ACDA-2401A1A618F6}" destId="{A1EA9125-1706-5046-AA0A-B6EA2038CE78}" srcOrd="0" destOrd="0" presId="urn:microsoft.com/office/officeart/2005/8/layout/radial2"/>
    <dgm:cxn modelId="{BF62E440-3560-0E43-B6DC-192BFE4D5221}" type="presParOf" srcId="{A1EA9125-1706-5046-AA0A-B6EA2038CE78}" destId="{4D27DA22-221E-E345-8A50-BB6FF2ACD5A6}" srcOrd="0" destOrd="0" presId="urn:microsoft.com/office/officeart/2005/8/layout/radial2"/>
    <dgm:cxn modelId="{F03BF771-30A4-564B-80C9-9B4FB6E9204B}" type="presParOf" srcId="{A1EA9125-1706-5046-AA0A-B6EA2038CE78}" destId="{82D00B9E-E2F8-124B-BE59-76A52E43A557}" srcOrd="1" destOrd="0" presId="urn:microsoft.com/office/officeart/2005/8/layout/radial2"/>
    <dgm:cxn modelId="{C9DAD2C7-A4F3-E44F-B8B3-6D0DCEB747C7}" type="presParOf" srcId="{11A661D8-00CA-C84B-ACDA-2401A1A618F6}" destId="{172A03DC-1C66-3749-A4AB-E2A9E18F9882}" srcOrd="1" destOrd="0" presId="urn:microsoft.com/office/officeart/2005/8/layout/radial2"/>
    <dgm:cxn modelId="{4455C4EF-9154-E143-A078-23B2B6DF3F3D}" type="presParOf" srcId="{11A661D8-00CA-C84B-ACDA-2401A1A618F6}" destId="{9145CD0F-7EC3-E642-B490-A4598ECC9A1C}" srcOrd="2" destOrd="0" presId="urn:microsoft.com/office/officeart/2005/8/layout/radial2"/>
    <dgm:cxn modelId="{83C5D298-D58D-694F-871C-7630553AB434}" type="presParOf" srcId="{9145CD0F-7EC3-E642-B490-A4598ECC9A1C}" destId="{B980856C-2846-F743-ACF2-B78F3AD71979}" srcOrd="0" destOrd="0" presId="urn:microsoft.com/office/officeart/2005/8/layout/radial2"/>
    <dgm:cxn modelId="{990E7216-58C0-DC40-809F-6D43C807B3D4}" type="presParOf" srcId="{9145CD0F-7EC3-E642-B490-A4598ECC9A1C}" destId="{D16BBAED-B25B-F94C-BA0A-CD3FF6D67C9B}" srcOrd="1" destOrd="0" presId="urn:microsoft.com/office/officeart/2005/8/layout/radial2"/>
    <dgm:cxn modelId="{1F54CCF4-1E9D-4E42-8085-BEC22E3AACBB}" type="presParOf" srcId="{11A661D8-00CA-C84B-ACDA-2401A1A618F6}" destId="{459BBA69-B08F-0A4C-8A6B-3F6982571C76}" srcOrd="3" destOrd="0" presId="urn:microsoft.com/office/officeart/2005/8/layout/radial2"/>
    <dgm:cxn modelId="{1B374276-0617-6E47-8385-A505DC2D9293}" type="presParOf" srcId="{11A661D8-00CA-C84B-ACDA-2401A1A618F6}" destId="{FD278253-2C71-E644-81A0-C27036900F82}" srcOrd="4" destOrd="0" presId="urn:microsoft.com/office/officeart/2005/8/layout/radial2"/>
    <dgm:cxn modelId="{6CD2206A-E116-3C4C-9891-4806366C408C}" type="presParOf" srcId="{FD278253-2C71-E644-81A0-C27036900F82}" destId="{103C3328-2743-8143-A62D-EFE030CB51C4}" srcOrd="0" destOrd="0" presId="urn:microsoft.com/office/officeart/2005/8/layout/radial2"/>
    <dgm:cxn modelId="{52A2D265-2B53-B94F-8C93-492C9F31508D}" type="presParOf" srcId="{FD278253-2C71-E644-81A0-C27036900F82}" destId="{9FD3823A-8BD0-8B46-BE37-6BD1704DA7B4}" srcOrd="1" destOrd="0" presId="urn:microsoft.com/office/officeart/2005/8/layout/radial2"/>
    <dgm:cxn modelId="{B0057F39-9103-4F47-B670-C17F2F055F1A}" type="presParOf" srcId="{11A661D8-00CA-C84B-ACDA-2401A1A618F6}" destId="{DABE67D4-94E6-EF41-BBEB-C08353133DE8}" srcOrd="5" destOrd="0" presId="urn:microsoft.com/office/officeart/2005/8/layout/radial2"/>
    <dgm:cxn modelId="{BBF6087B-4A94-B645-B725-F244260B02CC}" type="presParOf" srcId="{11A661D8-00CA-C84B-ACDA-2401A1A618F6}" destId="{38A8325B-8EA4-2C44-A667-3E5AE1C98F47}" srcOrd="6" destOrd="0" presId="urn:microsoft.com/office/officeart/2005/8/layout/radial2"/>
    <dgm:cxn modelId="{C66A11F5-ECD0-0740-8FB2-CC6D658B55F7}" type="presParOf" srcId="{38A8325B-8EA4-2C44-A667-3E5AE1C98F47}" destId="{EAC29A67-C166-2B4F-B1F3-5B6EEBFEEB93}" srcOrd="0" destOrd="0" presId="urn:microsoft.com/office/officeart/2005/8/layout/radial2"/>
    <dgm:cxn modelId="{51B2B3AB-534F-1D4E-B71A-8EFDE1814D0C}" type="presParOf" srcId="{38A8325B-8EA4-2C44-A667-3E5AE1C98F47}" destId="{A7082321-6FCD-7E43-930A-3A3F20EE8FA2}" srcOrd="1" destOrd="0" presId="urn:microsoft.com/office/officeart/2005/8/layout/radial2"/>
    <dgm:cxn modelId="{59704D5D-3862-AA4C-95B1-0023080FF95A}" type="presParOf" srcId="{11A661D8-00CA-C84B-ACDA-2401A1A618F6}" destId="{CD6FEAF2-FB4A-0148-817F-D0D5EB04E910}" srcOrd="7" destOrd="0" presId="urn:microsoft.com/office/officeart/2005/8/layout/radial2"/>
    <dgm:cxn modelId="{D3909E98-598A-EF42-A83C-7BD9DFE195A5}" type="presParOf" srcId="{11A661D8-00CA-C84B-ACDA-2401A1A618F6}" destId="{3714FF88-6E8A-C44E-A636-88DAC73FB405}" srcOrd="8" destOrd="0" presId="urn:microsoft.com/office/officeart/2005/8/layout/radial2"/>
    <dgm:cxn modelId="{38D21B09-96CD-F04A-9907-A65561511A52}" type="presParOf" srcId="{3714FF88-6E8A-C44E-A636-88DAC73FB405}" destId="{6D04D9F6-E9F1-EA42-B6FC-A3667B502168}" srcOrd="0" destOrd="0" presId="urn:microsoft.com/office/officeart/2005/8/layout/radial2"/>
    <dgm:cxn modelId="{442B8E78-F880-2D47-8AAF-EBA88498ABCC}" type="presParOf" srcId="{3714FF88-6E8A-C44E-A636-88DAC73FB405}" destId="{89BC5DFA-05A1-9A4A-BAA9-D567EB010CCC}" srcOrd="1" destOrd="0" presId="urn:microsoft.com/office/officeart/2005/8/layout/radial2"/>
    <dgm:cxn modelId="{1E783F90-740C-D54D-9107-E9BE2F203230}" type="presParOf" srcId="{11A661D8-00CA-C84B-ACDA-2401A1A618F6}" destId="{5A7F8B73-AEE4-3E4E-B756-0649132368F8}" srcOrd="9" destOrd="0" presId="urn:microsoft.com/office/officeart/2005/8/layout/radial2"/>
    <dgm:cxn modelId="{BB2EFBC8-1C32-7C4B-934E-887368A7B887}" type="presParOf" srcId="{11A661D8-00CA-C84B-ACDA-2401A1A618F6}" destId="{CD7B450B-08EF-FE42-AE3C-0CA91B2FDC3B}" srcOrd="10" destOrd="0" presId="urn:microsoft.com/office/officeart/2005/8/layout/radial2"/>
    <dgm:cxn modelId="{71B55BFA-5B59-9746-A7D7-EE8A4245A382}" type="presParOf" srcId="{CD7B450B-08EF-FE42-AE3C-0CA91B2FDC3B}" destId="{7D02CDC1-7947-CF49-A1E8-BB4C743F862D}" srcOrd="0" destOrd="0" presId="urn:microsoft.com/office/officeart/2005/8/layout/radial2"/>
    <dgm:cxn modelId="{5D3D4CEF-074B-D845-83EE-59B290B1B89E}" type="presParOf" srcId="{CD7B450B-08EF-FE42-AE3C-0CA91B2FDC3B}" destId="{234FC4CD-F89C-F542-B2A7-44CA1E022C1D}" srcOrd="1" destOrd="0" presId="urn:microsoft.com/office/officeart/2005/8/layout/radial2"/>
    <dgm:cxn modelId="{DB899917-916C-D045-A139-7E545815E34A}" type="presParOf" srcId="{11A661D8-00CA-C84B-ACDA-2401A1A618F6}" destId="{00A60BBE-7710-5849-AEE9-1FF75B3F4E8E}" srcOrd="11" destOrd="0" presId="urn:microsoft.com/office/officeart/2005/8/layout/radial2"/>
    <dgm:cxn modelId="{00953210-1335-374F-8724-8B7E7758C06E}" type="presParOf" srcId="{11A661D8-00CA-C84B-ACDA-2401A1A618F6}" destId="{792B4023-C9D2-574B-8630-1BAF87628B10}" srcOrd="12" destOrd="0" presId="urn:microsoft.com/office/officeart/2005/8/layout/radial2"/>
    <dgm:cxn modelId="{C3183C11-25B5-674F-9F47-0A71B6D540EE}" type="presParOf" srcId="{792B4023-C9D2-574B-8630-1BAF87628B10}" destId="{D6F017A7-9B1A-E24B-9E77-7D9B823725E7}" srcOrd="0" destOrd="0" presId="urn:microsoft.com/office/officeart/2005/8/layout/radial2"/>
    <dgm:cxn modelId="{2BC47315-27E3-1B45-8282-DE29B9CEC8A6}" type="presParOf" srcId="{792B4023-C9D2-574B-8630-1BAF87628B10}" destId="{9464A879-530F-6C40-9419-71E296D70F87}" srcOrd="1" destOrd="0" presId="urn:microsoft.com/office/officeart/2005/8/layout/radial2"/>
    <dgm:cxn modelId="{F15794B4-6C27-5E4F-A6F4-74A2CC0357EF}" type="presParOf" srcId="{11A661D8-00CA-C84B-ACDA-2401A1A618F6}" destId="{37BED954-89FA-3042-B64F-D22687E8D1F3}" srcOrd="13" destOrd="0" presId="urn:microsoft.com/office/officeart/2005/8/layout/radial2"/>
    <dgm:cxn modelId="{40456803-EF0A-5C41-9507-0C464CF3EB8F}" type="presParOf" srcId="{11A661D8-00CA-C84B-ACDA-2401A1A618F6}" destId="{F25D524C-1BD1-8D4F-87E5-9AF6C75287B2}" srcOrd="14" destOrd="0" presId="urn:microsoft.com/office/officeart/2005/8/layout/radial2"/>
    <dgm:cxn modelId="{406427D4-D8DB-8243-AA90-11A0FBF7A085}" type="presParOf" srcId="{F25D524C-1BD1-8D4F-87E5-9AF6C75287B2}" destId="{E35AD145-1071-C045-8FDC-4EF0D0E75044}" srcOrd="0" destOrd="0" presId="urn:microsoft.com/office/officeart/2005/8/layout/radial2"/>
    <dgm:cxn modelId="{81744F1F-FD93-9845-AD3D-3976AB6CBD27}" type="presParOf" srcId="{F25D524C-1BD1-8D4F-87E5-9AF6C75287B2}" destId="{13097F85-8EFF-0F4E-A730-F88062220E77}" srcOrd="1" destOrd="0" presId="urn:microsoft.com/office/officeart/2005/8/layout/radial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7BED954-89FA-3042-B64F-D22687E8D1F3}">
      <dsp:nvSpPr>
        <dsp:cNvPr id="0" name=""/>
        <dsp:cNvSpPr/>
      </dsp:nvSpPr>
      <dsp:spPr>
        <a:xfrm rot="11971289">
          <a:off x="719449" y="2895262"/>
          <a:ext cx="2467897" cy="20500"/>
        </a:xfrm>
        <a:custGeom>
          <a:avLst/>
          <a:gdLst/>
          <a:ahLst/>
          <a:cxnLst/>
          <a:rect l="0" t="0" r="0" b="0"/>
          <a:pathLst>
            <a:path>
              <a:moveTo>
                <a:pt x="0" y="10250"/>
              </a:moveTo>
              <a:lnTo>
                <a:pt x="2467897" y="10250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0A60BBE-7710-5849-AEE9-1FF75B3F4E8E}">
      <dsp:nvSpPr>
        <dsp:cNvPr id="0" name=""/>
        <dsp:cNvSpPr/>
      </dsp:nvSpPr>
      <dsp:spPr>
        <a:xfrm rot="14059622">
          <a:off x="1544033" y="2125646"/>
          <a:ext cx="2155583" cy="20500"/>
        </a:xfrm>
        <a:custGeom>
          <a:avLst/>
          <a:gdLst/>
          <a:ahLst/>
          <a:cxnLst/>
          <a:rect l="0" t="0" r="0" b="0"/>
          <a:pathLst>
            <a:path>
              <a:moveTo>
                <a:pt x="0" y="10250"/>
              </a:moveTo>
              <a:lnTo>
                <a:pt x="2155583" y="10250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A7F8B73-AEE4-3E4E-B756-0649132368F8}">
      <dsp:nvSpPr>
        <dsp:cNvPr id="0" name=""/>
        <dsp:cNvSpPr/>
      </dsp:nvSpPr>
      <dsp:spPr>
        <a:xfrm rot="17951191">
          <a:off x="3297777" y="2049531"/>
          <a:ext cx="2180132" cy="20500"/>
        </a:xfrm>
        <a:custGeom>
          <a:avLst/>
          <a:gdLst/>
          <a:ahLst/>
          <a:cxnLst/>
          <a:rect l="0" t="0" r="0" b="0"/>
          <a:pathLst>
            <a:path>
              <a:moveTo>
                <a:pt x="0" y="10250"/>
              </a:moveTo>
              <a:lnTo>
                <a:pt x="2180132" y="10250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D6FEAF2-FB4A-0148-817F-D0D5EB04E910}">
      <dsp:nvSpPr>
        <dsp:cNvPr id="0" name=""/>
        <dsp:cNvSpPr/>
      </dsp:nvSpPr>
      <dsp:spPr>
        <a:xfrm rot="5505267">
          <a:off x="2769204" y="4733617"/>
          <a:ext cx="1566772" cy="20500"/>
        </a:xfrm>
        <a:custGeom>
          <a:avLst/>
          <a:gdLst/>
          <a:ahLst/>
          <a:cxnLst/>
          <a:rect l="0" t="0" r="0" b="0"/>
          <a:pathLst>
            <a:path>
              <a:moveTo>
                <a:pt x="0" y="10250"/>
              </a:moveTo>
              <a:lnTo>
                <a:pt x="1566772" y="10250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ABE67D4-94E6-EF41-BBEB-C08353133DE8}">
      <dsp:nvSpPr>
        <dsp:cNvPr id="0" name=""/>
        <dsp:cNvSpPr/>
      </dsp:nvSpPr>
      <dsp:spPr>
        <a:xfrm rot="8996486">
          <a:off x="575903" y="4432734"/>
          <a:ext cx="2723658" cy="20500"/>
        </a:xfrm>
        <a:custGeom>
          <a:avLst/>
          <a:gdLst/>
          <a:ahLst/>
          <a:cxnLst/>
          <a:rect l="0" t="0" r="0" b="0"/>
          <a:pathLst>
            <a:path>
              <a:moveTo>
                <a:pt x="0" y="10250"/>
              </a:moveTo>
              <a:lnTo>
                <a:pt x="2723658" y="10250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59BBA69-B08F-0A4C-8A6B-3F6982571C76}">
      <dsp:nvSpPr>
        <dsp:cNvPr id="0" name=""/>
        <dsp:cNvSpPr/>
      </dsp:nvSpPr>
      <dsp:spPr>
        <a:xfrm rot="19868529">
          <a:off x="3847113" y="2364303"/>
          <a:ext cx="3522318" cy="20500"/>
        </a:xfrm>
        <a:custGeom>
          <a:avLst/>
          <a:gdLst/>
          <a:ahLst/>
          <a:cxnLst/>
          <a:rect l="0" t="0" r="0" b="0"/>
          <a:pathLst>
            <a:path>
              <a:moveTo>
                <a:pt x="0" y="10250"/>
              </a:moveTo>
              <a:lnTo>
                <a:pt x="3522318" y="10250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72A03DC-1C66-3749-A4AB-E2A9E18F9882}">
      <dsp:nvSpPr>
        <dsp:cNvPr id="0" name=""/>
        <dsp:cNvSpPr/>
      </dsp:nvSpPr>
      <dsp:spPr>
        <a:xfrm rot="1354325">
          <a:off x="3945652" y="4275341"/>
          <a:ext cx="3137278" cy="20500"/>
        </a:xfrm>
        <a:custGeom>
          <a:avLst/>
          <a:gdLst/>
          <a:ahLst/>
          <a:cxnLst/>
          <a:rect l="0" t="0" r="0" b="0"/>
          <a:pathLst>
            <a:path>
              <a:moveTo>
                <a:pt x="0" y="10250"/>
              </a:moveTo>
              <a:lnTo>
                <a:pt x="3137278" y="10250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2D00B9E-E2F8-124B-BE59-76A52E43A557}">
      <dsp:nvSpPr>
        <dsp:cNvPr id="0" name=""/>
        <dsp:cNvSpPr/>
      </dsp:nvSpPr>
      <dsp:spPr>
        <a:xfrm>
          <a:off x="2912972" y="2808007"/>
          <a:ext cx="1356284" cy="135628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980856C-2846-F743-ACF2-B78F3AD71979}">
      <dsp:nvSpPr>
        <dsp:cNvPr id="0" name=""/>
        <dsp:cNvSpPr/>
      </dsp:nvSpPr>
      <dsp:spPr>
        <a:xfrm>
          <a:off x="6931600" y="4637002"/>
          <a:ext cx="813770" cy="81377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 dirty="0"/>
            <a:t>Substance use </a:t>
          </a:r>
        </a:p>
      </dsp:txBody>
      <dsp:txXfrm>
        <a:off x="7050774" y="4756176"/>
        <a:ext cx="575422" cy="575422"/>
      </dsp:txXfrm>
    </dsp:sp>
    <dsp:sp modelId="{D16BBAED-B25B-F94C-BA0A-CD3FF6D67C9B}">
      <dsp:nvSpPr>
        <dsp:cNvPr id="0" name=""/>
        <dsp:cNvSpPr/>
      </dsp:nvSpPr>
      <dsp:spPr>
        <a:xfrm>
          <a:off x="7826748" y="4637002"/>
          <a:ext cx="1220656" cy="81377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000" kern="1200" dirty="0"/>
            <a:t>Narcan</a:t>
          </a: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000" kern="1200"/>
            <a:t>SUN</a:t>
          </a:r>
          <a:endParaRPr lang="en-US" sz="1000" kern="1200" dirty="0"/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000" kern="1200" dirty="0"/>
            <a:t>Clinic follow up</a:t>
          </a: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000" kern="1200"/>
            <a:t>Buprenorphine</a:t>
          </a:r>
          <a:endParaRPr lang="en-US" sz="1000" kern="1200" dirty="0"/>
        </a:p>
      </dsp:txBody>
      <dsp:txXfrm>
        <a:off x="7826748" y="4637002"/>
        <a:ext cx="1220656" cy="813770"/>
      </dsp:txXfrm>
    </dsp:sp>
    <dsp:sp modelId="{103C3328-2743-8143-A62D-EFE030CB51C4}">
      <dsp:nvSpPr>
        <dsp:cNvPr id="0" name=""/>
        <dsp:cNvSpPr/>
      </dsp:nvSpPr>
      <dsp:spPr>
        <a:xfrm>
          <a:off x="7100203" y="921287"/>
          <a:ext cx="813770" cy="813770"/>
        </a:xfrm>
        <a:prstGeom prst="ellipse">
          <a:avLst/>
        </a:prstGeom>
        <a:solidFill>
          <a:srgbClr val="E5566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 dirty="0"/>
            <a:t>Hospital High Utilizer</a:t>
          </a:r>
        </a:p>
      </dsp:txBody>
      <dsp:txXfrm>
        <a:off x="7219377" y="1040461"/>
        <a:ext cx="575422" cy="575422"/>
      </dsp:txXfrm>
    </dsp:sp>
    <dsp:sp modelId="{9FD3823A-8BD0-8B46-BE37-6BD1704DA7B4}">
      <dsp:nvSpPr>
        <dsp:cNvPr id="0" name=""/>
        <dsp:cNvSpPr/>
      </dsp:nvSpPr>
      <dsp:spPr>
        <a:xfrm>
          <a:off x="7995351" y="921287"/>
          <a:ext cx="1220656" cy="81377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1000" kern="1200" dirty="0"/>
        </a:p>
      </dsp:txBody>
      <dsp:txXfrm>
        <a:off x="7995351" y="921287"/>
        <a:ext cx="1220656" cy="813770"/>
      </dsp:txXfrm>
    </dsp:sp>
    <dsp:sp modelId="{EAC29A67-C166-2B4F-B1F3-5B6EEBFEEB93}">
      <dsp:nvSpPr>
        <dsp:cNvPr id="0" name=""/>
        <dsp:cNvSpPr/>
      </dsp:nvSpPr>
      <dsp:spPr>
        <a:xfrm>
          <a:off x="0" y="4922021"/>
          <a:ext cx="813770" cy="81377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 dirty="0"/>
            <a:t>Unhoused population </a:t>
          </a:r>
        </a:p>
      </dsp:txBody>
      <dsp:txXfrm>
        <a:off x="119174" y="5041195"/>
        <a:ext cx="575422" cy="575422"/>
      </dsp:txXfrm>
    </dsp:sp>
    <dsp:sp modelId="{A7082321-6FCD-7E43-930A-3A3F20EE8FA2}">
      <dsp:nvSpPr>
        <dsp:cNvPr id="0" name=""/>
        <dsp:cNvSpPr/>
      </dsp:nvSpPr>
      <dsp:spPr>
        <a:xfrm>
          <a:off x="895147" y="4922021"/>
          <a:ext cx="1220656" cy="81377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000" kern="1200" dirty="0"/>
            <a:t>Referrals from outreach groups</a:t>
          </a: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000" kern="1200" dirty="0"/>
            <a:t>Treat low acuity calls</a:t>
          </a: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000" kern="1200" dirty="0"/>
            <a:t>Help with outpatient follow up  </a:t>
          </a:r>
        </a:p>
      </dsp:txBody>
      <dsp:txXfrm>
        <a:off x="895147" y="4922021"/>
        <a:ext cx="1220656" cy="813770"/>
      </dsp:txXfrm>
    </dsp:sp>
    <dsp:sp modelId="{6D04D9F6-E9F1-EA42-B6FC-A3667B502168}">
      <dsp:nvSpPr>
        <dsp:cNvPr id="0" name=""/>
        <dsp:cNvSpPr/>
      </dsp:nvSpPr>
      <dsp:spPr>
        <a:xfrm>
          <a:off x="3109263" y="5526695"/>
          <a:ext cx="813770" cy="81377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 dirty="0"/>
            <a:t>911 System </a:t>
          </a:r>
        </a:p>
      </dsp:txBody>
      <dsp:txXfrm>
        <a:off x="3228437" y="5645869"/>
        <a:ext cx="575422" cy="575422"/>
      </dsp:txXfrm>
    </dsp:sp>
    <dsp:sp modelId="{89BC5DFA-05A1-9A4A-BAA9-D567EB010CCC}">
      <dsp:nvSpPr>
        <dsp:cNvPr id="0" name=""/>
        <dsp:cNvSpPr/>
      </dsp:nvSpPr>
      <dsp:spPr>
        <a:xfrm>
          <a:off x="4004411" y="5526695"/>
          <a:ext cx="1220656" cy="81377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000" kern="1200" dirty="0"/>
            <a:t>Low acuity 911 calls routed to MIH</a:t>
          </a: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000" kern="1200" dirty="0"/>
            <a:t>med refills, lacerations, </a:t>
          </a:r>
          <a:r>
            <a:rPr lang="en-US" sz="1000" kern="1200" dirty="0" err="1"/>
            <a:t>etc</a:t>
          </a:r>
          <a:endParaRPr lang="en-US" sz="1000" kern="1200" dirty="0"/>
        </a:p>
      </dsp:txBody>
      <dsp:txXfrm>
        <a:off x="4004411" y="5526695"/>
        <a:ext cx="1220656" cy="813770"/>
      </dsp:txXfrm>
    </dsp:sp>
    <dsp:sp modelId="{7D02CDC1-7947-CF49-A1E8-BB4C743F862D}">
      <dsp:nvSpPr>
        <dsp:cNvPr id="0" name=""/>
        <dsp:cNvSpPr/>
      </dsp:nvSpPr>
      <dsp:spPr>
        <a:xfrm>
          <a:off x="4714419" y="346826"/>
          <a:ext cx="805917" cy="813770"/>
        </a:xfrm>
        <a:prstGeom prst="ellipse">
          <a:avLst/>
        </a:prstGeom>
        <a:solidFill>
          <a:srgbClr val="E5566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 dirty="0"/>
            <a:t>Ambulance / Medic Referrals</a:t>
          </a:r>
        </a:p>
      </dsp:txBody>
      <dsp:txXfrm>
        <a:off x="4832443" y="466000"/>
        <a:ext cx="569869" cy="575422"/>
      </dsp:txXfrm>
    </dsp:sp>
    <dsp:sp modelId="{234FC4CD-F89C-F542-B2A7-44CA1E022C1D}">
      <dsp:nvSpPr>
        <dsp:cNvPr id="0" name=""/>
        <dsp:cNvSpPr/>
      </dsp:nvSpPr>
      <dsp:spPr>
        <a:xfrm>
          <a:off x="5611530" y="346826"/>
          <a:ext cx="1208876" cy="81377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000" kern="1200" dirty="0"/>
            <a:t>Very new process</a:t>
          </a: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000" kern="1200" dirty="0"/>
            <a:t>only 20 </a:t>
          </a:r>
        </a:p>
      </dsp:txBody>
      <dsp:txXfrm>
        <a:off x="5611530" y="346826"/>
        <a:ext cx="1208876" cy="813770"/>
      </dsp:txXfrm>
    </dsp:sp>
    <dsp:sp modelId="{D6F017A7-9B1A-E24B-9E77-7D9B823725E7}">
      <dsp:nvSpPr>
        <dsp:cNvPr id="0" name=""/>
        <dsp:cNvSpPr/>
      </dsp:nvSpPr>
      <dsp:spPr>
        <a:xfrm>
          <a:off x="1349138" y="522920"/>
          <a:ext cx="813770" cy="813770"/>
        </a:xfrm>
        <a:prstGeom prst="ellipse">
          <a:avLst/>
        </a:prstGeom>
        <a:solidFill>
          <a:schemeClr val="accent6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 dirty="0"/>
            <a:t>Psychiatric care	</a:t>
          </a:r>
        </a:p>
      </dsp:txBody>
      <dsp:txXfrm>
        <a:off x="1468312" y="642094"/>
        <a:ext cx="575422" cy="575422"/>
      </dsp:txXfrm>
    </dsp:sp>
    <dsp:sp modelId="{E35AD145-1071-C045-8FDC-4EF0D0E75044}">
      <dsp:nvSpPr>
        <dsp:cNvPr id="0" name=""/>
        <dsp:cNvSpPr/>
      </dsp:nvSpPr>
      <dsp:spPr>
        <a:xfrm>
          <a:off x="0" y="1950325"/>
          <a:ext cx="813770" cy="813770"/>
        </a:xfrm>
        <a:prstGeom prst="ellipse">
          <a:avLst/>
        </a:prstGeom>
        <a:solidFill>
          <a:schemeClr val="accent6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 dirty="0"/>
            <a:t>Future surge / pandemic response </a:t>
          </a:r>
        </a:p>
      </dsp:txBody>
      <dsp:txXfrm>
        <a:off x="119174" y="2069499"/>
        <a:ext cx="575422" cy="57542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2">
  <dgm:title val=""/>
  <dgm:desc val=""/>
  <dgm:catLst>
    <dgm:cat type="relationship" pri="20000"/>
    <dgm:cat type="convert" pri="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ite">
    <dgm:varLst>
      <dgm:chMax val="5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cycle" refType="w"/>
      <dgm:constr type="h" for="ch" forName="cycle" refType="h"/>
    </dgm:constrLst>
    <dgm:ruleLst/>
    <dgm:layoutNode name="cycle">
      <dgm:choose name="Name0">
        <dgm:if name="Name1" func="var" arg="dir" op="equ" val="norm">
          <dgm:choose name="Name2">
            <dgm:if name="Name3" axis="ch" ptType="node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if name="Name4" axis="ch" ptType="node" func="cnt" op="equ" val="2">
              <dgm:alg type="cycle">
                <dgm:param type="stAng" val="70"/>
                <dgm:param type="spanAng" val="40"/>
                <dgm:param type="ctrShpMap" val="fNode"/>
              </dgm:alg>
            </dgm:if>
            <dgm:if name="Name5" axis="ch" ptType="node" func="cnt" op="equ" val="3">
              <dgm:alg type="cycle">
                <dgm:param type="stAng" val="60"/>
                <dgm:param type="spanAng" val="60"/>
                <dgm:param type="ctrShpMap" val="fNode"/>
              </dgm:alg>
            </dgm:if>
            <dgm:else name="Name6">
              <dgm:alg type="cycle">
                <dgm:param type="stAng" val="45"/>
                <dgm:param type="spanAng" val="90"/>
                <dgm:param type="ctrShpMap" val="fNode"/>
              </dgm:alg>
            </dgm:else>
          </dgm:choose>
        </dgm:if>
        <dgm:else name="Name7">
          <dgm:choose name="Name8">
            <dgm:if name="Name9" axis="ch" ptType="node" func="cnt" op="lte" val="1">
              <dgm:alg type="cycle">
                <dgm:param type="stAng" val="-90"/>
                <dgm:param type="spanAng" val="-360"/>
                <dgm:param type="ctrShpMap" val="fNode"/>
              </dgm:alg>
            </dgm:if>
            <dgm:if name="Name10" axis="ch" ptType="node" func="cnt" op="equ" val="2">
              <dgm:alg type="cycle">
                <dgm:param type="stAng" val="-70"/>
                <dgm:param type="spanAng" val="-40"/>
                <dgm:param type="ctrShpMap" val="fNode"/>
              </dgm:alg>
            </dgm:if>
            <dgm:if name="Name11" axis="ch" ptType="node" func="cnt" op="equ" val="3">
              <dgm:alg type="cycle">
                <dgm:param type="stAng" val="-60"/>
                <dgm:param type="spanAng" val="-60"/>
                <dgm:param type="ctrShpMap" val="fNode"/>
              </dgm:alg>
            </dgm:if>
            <dgm:else name="Name12">
              <dgm:alg type="cycle">
                <dgm:param type="stAng" val="-45"/>
                <dgm:param type="spanAng" val="-90"/>
                <dgm:param type="ctrShpMap" val="fNode"/>
              </dgm:alg>
            </dgm:else>
          </dgm:choose>
        </dgm:else>
      </dgm:choose>
      <dgm:shape xmlns:r="http://schemas.openxmlformats.org/officeDocument/2006/relationships" r:blip="">
        <dgm:adjLst/>
      </dgm:shape>
      <dgm:presOf/>
      <dgm:constrLst>
        <dgm:constr type="sp" val="20"/>
        <dgm:constr type="w" for="ch" forName="centerShape" refType="w"/>
        <dgm:constr type="w" for="ch" forName="node" refType="w" refFor="ch" refForName="centerShape" fact="1.5"/>
        <dgm:constr type="sibSp" refType="w" refFor="ch" refForName="centerShape" op="equ" fact="0.08"/>
        <dgm:constr type="primFontSz" for="des" forName="parentNode" op="equ" val="65"/>
        <dgm:constr type="secFontSz" for="des" forName="childNode" op="equ" val="65"/>
      </dgm:constrLst>
      <dgm:ruleLst/>
      <dgm:choose name="Name13">
        <dgm:if name="Name14" axis="ch" ptType="node" hideLastTrans="0" func="cnt" op="gte" val="1">
          <dgm:layoutNode name="centerShape" styleLbl="node0">
            <dgm:alg type="composite"/>
            <dgm:shape xmlns:r="http://schemas.openxmlformats.org/officeDocument/2006/relationships" r:blip="">
              <dgm:adjLst/>
            </dgm:shape>
            <dgm:presOf axis="ch" ptType="node" cnt="1"/>
            <dgm:constrLst>
              <dgm:constr type="w" for="ch" forName="connSite" refType="w" fact="0.7"/>
              <dgm:constr type="h" for="ch" forName="connSite" refType="w" fact="0.7"/>
              <dgm:constr type="ctrX" for="ch" forName="connSite" refType="w" fact="0.5"/>
              <dgm:constr type="ctrY" for="ch" forName="connSite" refType="h" fact="0.5"/>
              <dgm:constr type="w" for="ch" forName="visible" refType="w"/>
              <dgm:constr type="h" for="ch" forName="visible" refType="w"/>
              <dgm:constr type="ctrX" for="ch" forName="visible" refType="w" fact="0.5"/>
              <dgm:constr type="ctrY" for="ch" forName="visible" refType="h" fact="0.5"/>
            </dgm:constrLst>
            <dgm:ruleLst/>
            <dgm:layoutNode name="connSite">
              <dgm:alg type="sp"/>
              <dgm:shape xmlns:r="http://schemas.openxmlformats.org/officeDocument/2006/relationships" type="ellipse" r:blip="" hideGeom="1">
                <dgm:adjLst/>
              </dgm:shape>
              <dgm:presOf/>
              <dgm:constrLst/>
              <dgm:ruleLst/>
            </dgm:layoutNode>
            <dgm:layoutNode name="visible">
              <dgm:alg type="sp"/>
              <dgm:shape xmlns:r="http://schemas.openxmlformats.org/officeDocument/2006/relationships" type="ellipse" r:blip="" blipPhldr="1">
                <dgm:adjLst/>
              </dgm:shape>
              <dgm:presOf/>
              <dgm:constrLst/>
              <dgm:ruleLst/>
            </dgm:layoutNode>
          </dgm:layoutNode>
        </dgm:if>
        <dgm:else name="Name15"/>
      </dgm:choose>
      <dgm:forEach name="Name16" axis="ch">
        <dgm:forEach name="Name17" axis="self" ptType="node">
          <dgm:layoutNode name="node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func="var" arg="dir" op="equ" val="norm">
                <dgm:constrLst>
                  <dgm:constr type="t" for="ch" forName="parentNode"/>
                  <dgm:constr type="l" for="ch" forName="parentNode"/>
                  <dgm:constr type="w" for="ch" forName="parentNode" refType="w" fact="0.4"/>
                  <dgm:constr type="h" for="ch" forName="parentNode" refType="w" refFor="ch" refForName="parentNode" op="equ"/>
                  <dgm:constr type="ctrY" for="ch" forName="childNode" refType="h" refFor="ch" refForName="parentNode" fact="0.5"/>
                  <dgm:constr type="l" for="ch" forName="childNode" refType="w" refFor="ch" refForName="parentNode" op="equ" fact="1.1"/>
                  <dgm:constr type="w" for="ch" forName="childNode" refType="w" fact="0.6"/>
                  <dgm:constr type="h" for="ch" forName="childNode" refType="h" refFor="ch" refForName="parentNode"/>
                </dgm:constrLst>
              </dgm:if>
              <dgm:else name="Name20">
                <dgm:constrLst>
                  <dgm:constr type="t" for="ch" forName="parentNode"/>
                  <dgm:constr type="r" for="ch" forName="parentNode" refType="w"/>
                  <dgm:constr type="w" for="ch" forName="parentNode" refType="w" fact="0.4"/>
                  <dgm:constr type="h" for="ch" forName="parentNode" refType="w" refFor="ch" refForName="parentNode" op="equ"/>
                  <dgm:constr type="ctrY" for="ch" forName="childNode" refType="h" refFor="ch" refForName="parentNode" fact="0.5"/>
                  <dgm:constr type="l" for="ch" forName="childNode"/>
                  <dgm:constr type="w" for="ch" forName="childNode" refType="w" fact="0.6"/>
                  <dgm:constr type="h" for="ch" forName="childNode" refType="h" refFor="ch" refForName="parentNode"/>
                </dgm:constrLst>
              </dgm:else>
            </dgm:choose>
            <dgm:ruleLst/>
            <dgm:layoutNode name="parentNode" styleLbl="node1">
              <dgm:varLst>
                <dgm:chMax val="1"/>
                <dgm:bulletEnabled val="1"/>
              </dgm:varLst>
              <dgm:alg type="tx"/>
              <dgm:shape xmlns:r="http://schemas.openxmlformats.org/officeDocument/2006/relationships" type="ellipse" r:blip="">
                <dgm:adjLst/>
              </dgm:shape>
              <dgm:presOf axis="self"/>
              <dgm:constrLst>
                <dgm:constr type="tMarg" refType="primFontSz" fact="0.05"/>
                <dgm:constr type="bMarg" refType="primFontSz" fact="0.05"/>
                <dgm:constr type="lMarg" refType="primFontSz" fact="0.05"/>
                <dgm:constr type="rMarg" refType="primFontSz" fact="0.05"/>
              </dgm:constrLst>
              <dgm:ruleLst>
                <dgm:rule type="primFontSz" val="5" fact="NaN" max="NaN"/>
              </dgm:ruleLst>
            </dgm:layoutNode>
            <dgm:layoutNode name="childNode" styleLbl="revTx" moveWith="parentNode">
              <dgm:varLst>
                <dgm:bulletEnabled val="1"/>
              </dgm:varLst>
              <dgm:alg type="tx">
                <dgm:param type="txAnchorVertCh" val="mid"/>
                <dgm:param type="stBulletLvl" val="1"/>
              </dgm:alg>
              <dgm:choose name="Name21">
                <dgm:if name="Name22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23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tMarg"/>
                <dgm:constr type="bMarg"/>
                <dgm:constr type="lMarg"/>
                <dgm:constr type="rMarg"/>
              </dgm:constrLst>
              <dgm:ruleLst>
                <dgm:rule type="secFontSz" val="5" fact="NaN" max="NaN"/>
              </dgm:ruleLst>
            </dgm:layoutNode>
          </dgm:layoutNode>
        </dgm:forEach>
        <dgm:forEach name="Name24" axis="self" ptType="parTrans" cnt="1">
          <dgm:layoutNode name="Name25">
            <dgm:alg type="conn">
              <dgm:param type="dim" val="1D"/>
              <dgm:param type="endSty" val="noArr"/>
              <dgm:param type="begPts" val="auto"/>
              <dgm:param type="endPts" val="auto"/>
              <dgm:param type="srcNode" val="connSite"/>
              <dgm:param type="dstNode" val="parentNode"/>
            </dgm:alg>
            <dgm:shape xmlns:r="http://schemas.openxmlformats.org/officeDocument/2006/relationships" type="conn" r:blip="" zOrderOff="-99">
              <dgm:adjLst/>
            </dgm:shape>
            <dgm:presOf axis="self"/>
            <dgm:constrLst>
              <dgm:constr type="connDist"/>
              <dgm:constr type="w" val="1"/>
              <dgm:constr type="h" val="5"/>
              <dgm:constr type="begPad"/>
              <dgm:constr type="endPad"/>
            </dgm:constrLst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24E57F-4E65-734F-8B2D-AF4EA8AF63F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2AEC940-A256-A744-9F4F-1E3B1D88068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541967-AC97-6842-A7C5-04BB1A9B9A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C67E1F-6485-284D-B6CD-2BA1853671B7}" type="datetimeFigureOut">
              <a:rPr lang="en-US" smtClean="0"/>
              <a:t>1/3/23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7D8EBD-9308-1F40-964F-49497106CA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4CDE61-CF17-5D48-845F-8E9AC039AC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53F457-BFED-244A-8B87-40210322A0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48421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097F46-D679-5D4E-8CF9-EEB6520714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0D782F2-178D-0F46-B138-B20ABFA2BBC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358B97-70A7-DC4F-9633-F7F067E70D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C67E1F-6485-284D-B6CD-2BA1853671B7}" type="datetimeFigureOut">
              <a:rPr lang="en-US" smtClean="0"/>
              <a:t>1/3/23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D3C41E-CEE8-4E4C-B0C6-7FAA59A4BB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7D20A5-5656-964E-A63E-9612CBA509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53F457-BFED-244A-8B87-40210322A0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78101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44A6E7F-27CA-0A4A-AA23-DB88961C02E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C735B9C-E54D-954E-9B0B-9738F9956B6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68D84A-190A-9F49-BAB3-80E1EECE16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C67E1F-6485-284D-B6CD-2BA1853671B7}" type="datetimeFigureOut">
              <a:rPr lang="en-US" smtClean="0"/>
              <a:t>1/3/23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290A89-93FD-354C-A935-EE0FFB73CC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DD1CB5-373C-4F41-99F5-18240AB47A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53F457-BFED-244A-8B87-40210322A0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24529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3426C1-2029-884F-891C-2B4D24D5FC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F5580C-0DF5-B948-8FED-53DFC8BE1C5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33F8B5-AED4-C446-AF7A-393253E484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C67E1F-6485-284D-B6CD-2BA1853671B7}" type="datetimeFigureOut">
              <a:rPr lang="en-US" smtClean="0"/>
              <a:t>1/3/23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BD0E58-CEF4-2148-9064-1E193C01DF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1AFAA7-7549-3B4F-BE74-C1D8D3EB41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53F457-BFED-244A-8B87-40210322A0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98103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0CD272-F3E5-C745-8346-96BFF1F939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915ED6-B291-4544-8654-2CBFFA6345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D8E9F6-DD34-7D45-9252-BFD6AE7911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C67E1F-6485-284D-B6CD-2BA1853671B7}" type="datetimeFigureOut">
              <a:rPr lang="en-US" smtClean="0"/>
              <a:t>1/3/23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CED9C4-5881-EA44-932E-05BED5CCD7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07AFB2-2243-9947-9A91-F1727F1AC3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53F457-BFED-244A-8B87-40210322A0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14802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83EED6-1600-8441-A339-9F8C632350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E77359-1F2E-6B43-992A-6C53A336ADC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0FEF8DD-D38F-3D4A-B2D8-75CB33B25C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3C7D48D-C775-7048-AE7C-AE40C90EC8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C67E1F-6485-284D-B6CD-2BA1853671B7}" type="datetimeFigureOut">
              <a:rPr lang="en-US" smtClean="0"/>
              <a:t>1/3/23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8A3BAE8-5877-7249-9B38-CDA11740E6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E0BEE26-6788-8548-8D1F-08CCC4E941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53F457-BFED-244A-8B87-40210322A0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2051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207C16-80F9-B044-B518-B936D6C3F6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F3DCE6-332F-5948-ADEB-029379B722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1C0180E-D85F-8342-945F-E212B2355F9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812B86C-AF3A-C349-B049-CBBB785C245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D7A258A-554B-B440-9752-C7ED31C9565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28A768B-0994-2D4C-B0BF-28DA613B58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C67E1F-6485-284D-B6CD-2BA1853671B7}" type="datetimeFigureOut">
              <a:rPr lang="en-US" smtClean="0"/>
              <a:t>1/3/23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C3D5E8F-DB61-4C4A-8EE9-EC5E106C0D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BC51140-3FA5-484A-BF63-224991097C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53F457-BFED-244A-8B87-40210322A0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72327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5E1D07-3F02-2F48-9C3B-5FE50C88EF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8C5B0BA-3463-5D49-9A7E-79166826A8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C67E1F-6485-284D-B6CD-2BA1853671B7}" type="datetimeFigureOut">
              <a:rPr lang="en-US" smtClean="0"/>
              <a:t>1/3/23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95E7577-BA87-3445-894E-9B9496E572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E72047C-EC63-7548-ABD3-7940441ABA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53F457-BFED-244A-8B87-40210322A0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4424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F87EB84-86AF-6849-A005-BE36CDA635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C67E1F-6485-284D-B6CD-2BA1853671B7}" type="datetimeFigureOut">
              <a:rPr lang="en-US" smtClean="0"/>
              <a:t>1/3/23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A7118C1-F133-4141-95C3-5B9A89013F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CA12AFB-32CB-F54A-B859-6B32C5C819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53F457-BFED-244A-8B87-40210322A0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01176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7FC9EA-850D-B849-8A1F-AB1CC48A86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81CE49-0BDF-1E43-B692-36FDD07C68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74A0576-D805-8B4E-9770-ADDD49A2BC7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1CC87AB-192F-094B-9639-0583A2E905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C67E1F-6485-284D-B6CD-2BA1853671B7}" type="datetimeFigureOut">
              <a:rPr lang="en-US" smtClean="0"/>
              <a:t>1/3/23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D30550A-A1B0-1E4B-AFC9-D3958EA4EE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1C438FB-C744-DA4B-B112-D738884190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53F457-BFED-244A-8B87-40210322A0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81488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2EB5B3-845A-7F41-86C3-2DCFF4E30C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C95FA49-C78C-654D-94D1-6C3D28DF1C5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EE7976F-713A-1D45-ADB7-7037D5C313F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734D968-D574-3943-876D-A1A6EF486A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C67E1F-6485-284D-B6CD-2BA1853671B7}" type="datetimeFigureOut">
              <a:rPr lang="en-US" smtClean="0"/>
              <a:t>1/3/23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5C59C31-E947-1D4D-9339-C4321726A4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B079031-6748-FA48-A208-F3FCE4E799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53F457-BFED-244A-8B87-40210322A0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95459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C31D7CD-4E34-5346-8C3B-47EDB9AF27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1850A47-043F-A448-9032-35B9E3723A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FF2668-FB30-A245-88BE-04DCA3C69B4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C67E1F-6485-284D-B6CD-2BA1853671B7}" type="datetimeFigureOut">
              <a:rPr lang="en-US" smtClean="0"/>
              <a:t>1/3/23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5CEDD1-ABBF-3641-9F0E-04A8C310EF2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382E41-8A12-FF46-8F1D-14EAED36DA9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53F457-BFED-244A-8B87-40210322A0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19380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30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1.png"/><Relationship Id="rId18" Type="http://schemas.openxmlformats.org/officeDocument/2006/relationships/image" Target="../media/image26.jpe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12" Type="http://schemas.openxmlformats.org/officeDocument/2006/relationships/image" Target="../media/image20.png"/><Relationship Id="rId17" Type="http://schemas.openxmlformats.org/officeDocument/2006/relationships/image" Target="../media/image25.png"/><Relationship Id="rId2" Type="http://schemas.openxmlformats.org/officeDocument/2006/relationships/image" Target="../media/image10.png"/><Relationship Id="rId16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5" Type="http://schemas.openxmlformats.org/officeDocument/2006/relationships/image" Target="../media/image23.pn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Relationship Id="rId1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erson and person standing next to a red car&#10;&#10;Description automatically generated with medium confidence">
            <a:extLst>
              <a:ext uri="{FF2B5EF4-FFF2-40B4-BE49-F238E27FC236}">
                <a16:creationId xmlns:a16="http://schemas.microsoft.com/office/drawing/2014/main" id="{B460B306-DD31-9D49-BE3B-5BA0CAB043E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rcRect t="13225" b="11776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80708B0-FE2C-3349-954F-738E6BAFFDE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69264" y="5154168"/>
            <a:ext cx="6973204" cy="1261872"/>
          </a:xfrm>
        </p:spPr>
        <p:txBody>
          <a:bodyPr anchor="ctr">
            <a:normAutofit/>
          </a:bodyPr>
          <a:lstStyle/>
          <a:p>
            <a:pPr algn="l"/>
            <a:r>
              <a:rPr lang="en-US" sz="4800" b="1">
                <a:solidFill>
                  <a:schemeClr val="tx1">
                    <a:lumMod val="85000"/>
                    <a:lumOff val="15000"/>
                  </a:schemeClr>
                </a:solidFill>
              </a:rPr>
              <a:t>SacMIH</a:t>
            </a:r>
            <a:r>
              <a:rPr lang="en-US" sz="480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02A7D89-38D6-CF42-8727-82D2BE0821B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458200" y="5154168"/>
            <a:ext cx="2892986" cy="1261872"/>
          </a:xfrm>
        </p:spPr>
        <p:txBody>
          <a:bodyPr anchor="ctr">
            <a:normAutofit/>
          </a:bodyPr>
          <a:lstStyle/>
          <a:p>
            <a:pPr algn="l"/>
            <a:r>
              <a:rPr lang="en-US" sz="2000" b="1">
                <a:solidFill>
                  <a:schemeClr val="tx2"/>
                </a:solidFill>
              </a:rPr>
              <a:t>The first year</a:t>
            </a:r>
          </a:p>
        </p:txBody>
      </p:sp>
    </p:spTree>
    <p:extLst>
      <p:ext uri="{BB962C8B-B14F-4D97-AF65-F5344CB8AC3E}">
        <p14:creationId xmlns:p14="http://schemas.microsoft.com/office/powerpoint/2010/main" val="12892659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88EE5C-D319-004E-A510-ECC429F4D1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7280" y="759805"/>
            <a:ext cx="10306520" cy="1325563"/>
          </a:xfrm>
        </p:spPr>
        <p:txBody>
          <a:bodyPr>
            <a:normAutofit/>
          </a:bodyPr>
          <a:lstStyle/>
          <a:p>
            <a:r>
              <a:rPr lang="en-US" sz="4000">
                <a:solidFill>
                  <a:srgbClr val="FFFFFF"/>
                </a:solidFill>
              </a:rPr>
              <a:t>Low Acuity Incidents EMD (Alpha/Omega)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38022A-FF17-AE44-8595-2F4B1886E7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03788"/>
            <a:ext cx="4802404" cy="3563159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2400" b="1" dirty="0"/>
          </a:p>
          <a:p>
            <a:pPr marL="457200" lvl="1" indent="0">
              <a:buNone/>
            </a:pPr>
            <a:r>
              <a:rPr lang="en-US" b="1" dirty="0"/>
              <a:t>Emergency Medical Dispatch (EMD Alpha/Omega) Incidents</a:t>
            </a:r>
            <a:endParaRPr lang="en-US" dirty="0"/>
          </a:p>
          <a:p>
            <a:pPr marL="457200" lvl="1" indent="0">
              <a:buNone/>
            </a:pPr>
            <a:r>
              <a:rPr lang="en-US" dirty="0"/>
              <a:t>2019 – 18,063</a:t>
            </a:r>
          </a:p>
          <a:p>
            <a:pPr marL="457200" lvl="1" indent="0">
              <a:buNone/>
            </a:pPr>
            <a:r>
              <a:rPr lang="en-US" dirty="0"/>
              <a:t>2020 – 18,137</a:t>
            </a:r>
          </a:p>
          <a:p>
            <a:pPr marL="457200" lvl="1" indent="0">
              <a:buNone/>
            </a:pPr>
            <a:r>
              <a:rPr lang="en-US" dirty="0"/>
              <a:t>2021 – 18,263</a:t>
            </a:r>
          </a:p>
          <a:p>
            <a:pPr marL="457200" lvl="1" indent="0">
              <a:buNone/>
            </a:pPr>
            <a:endParaRPr lang="en-US" dirty="0"/>
          </a:p>
          <a:p>
            <a:pPr marL="0" indent="0">
              <a:buNone/>
            </a:pPr>
            <a:endParaRPr lang="en-US" sz="2400" dirty="0"/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FE5EAD57-8CDA-734A-A4DB-4470A9FCC257}"/>
              </a:ext>
            </a:extLst>
          </p:cNvPr>
          <p:cNvGraphicFramePr>
            <a:graphicFrameLocks/>
          </p:cNvGraphicFramePr>
          <p:nvPr/>
        </p:nvGraphicFramePr>
        <p:xfrm>
          <a:off x="6551398" y="303575"/>
          <a:ext cx="4802404" cy="35633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7169" name="Picture 1" descr="page1image4004352">
            <a:extLst>
              <a:ext uri="{FF2B5EF4-FFF2-40B4-BE49-F238E27FC236}">
                <a16:creationId xmlns:a16="http://schemas.microsoft.com/office/drawing/2014/main" id="{2A8FAA1E-B9D3-A34D-8832-12D7958CAB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012" y="4881283"/>
            <a:ext cx="4787900" cy="1054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6353CEE-F5D8-734F-B936-91EF3AABBF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72090" y="3866947"/>
            <a:ext cx="4584700" cy="2755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796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9EC98B-9320-04D6-0264-9A729354DE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722" y="-182565"/>
            <a:ext cx="11908556" cy="1325563"/>
          </a:xfrm>
        </p:spPr>
        <p:txBody>
          <a:bodyPr/>
          <a:lstStyle/>
          <a:p>
            <a:r>
              <a:rPr lang="en-US" dirty="0"/>
              <a:t>No Door is the Wrong Door: Pathways to Healthcare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CB63354F-2DA2-0008-B269-5F7963D1087D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57250" y="480218"/>
          <a:ext cx="11908557" cy="69722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id="{8AA69417-06B3-E267-6CE2-1887387B54B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99184" y="3123405"/>
            <a:ext cx="3794559" cy="168592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ACAB164-F7D7-C756-649E-01CFB4C82F50}"/>
              </a:ext>
            </a:extLst>
          </p:cNvPr>
          <p:cNvSpPr txBox="1"/>
          <p:nvPr/>
        </p:nvSpPr>
        <p:spPr>
          <a:xfrm>
            <a:off x="9215439" y="1562040"/>
            <a:ext cx="2757486" cy="2585323"/>
          </a:xfrm>
          <a:prstGeom prst="rect">
            <a:avLst/>
          </a:prstGeom>
          <a:noFill/>
          <a:ln w="41275">
            <a:solidFill>
              <a:schemeClr val="tx1">
                <a:lumMod val="95000"/>
                <a:lumOff val="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E55661"/>
                </a:solidFill>
              </a:rPr>
              <a:t>Red circles are established pathways to the MIH </a:t>
            </a:r>
          </a:p>
          <a:p>
            <a:endParaRPr lang="en-US" dirty="0"/>
          </a:p>
          <a:p>
            <a:r>
              <a:rPr lang="en-US" b="1" dirty="0">
                <a:solidFill>
                  <a:schemeClr val="accent5">
                    <a:lumMod val="50000"/>
                  </a:schemeClr>
                </a:solidFill>
              </a:rPr>
              <a:t>Blue are pathways we have been working on and are close to utilizing</a:t>
            </a:r>
          </a:p>
          <a:p>
            <a:endParaRPr lang="en-US" dirty="0"/>
          </a:p>
          <a:p>
            <a:r>
              <a:rPr lang="en-US" b="1" dirty="0">
                <a:solidFill>
                  <a:schemeClr val="accent6">
                    <a:lumMod val="50000"/>
                  </a:schemeClr>
                </a:solidFill>
              </a:rPr>
              <a:t>Green are part of the long term plan or contingency</a:t>
            </a:r>
          </a:p>
        </p:txBody>
      </p:sp>
    </p:spTree>
    <p:extLst>
      <p:ext uri="{BB962C8B-B14F-4D97-AF65-F5344CB8AC3E}">
        <p14:creationId xmlns:p14="http://schemas.microsoft.com/office/powerpoint/2010/main" val="245494312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>
            <a:extLst>
              <a:ext uri="{FF2B5EF4-FFF2-40B4-BE49-F238E27FC236}">
                <a16:creationId xmlns:a16="http://schemas.microsoft.com/office/drawing/2014/main" id="{5ACCD5C5-445C-6F41-BB12-86F7476798A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43467" y="702733"/>
            <a:ext cx="10905066" cy="5452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69476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Pin on marvel">
            <a:extLst>
              <a:ext uri="{FF2B5EF4-FFF2-40B4-BE49-F238E27FC236}">
                <a16:creationId xmlns:a16="http://schemas.microsoft.com/office/drawing/2014/main" id="{C753A24B-EDCE-D44B-BA35-D15164761A3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27128" y="457200"/>
            <a:ext cx="8937744" cy="594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5325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E98845BE-82E9-DA46-8E24-997101B6F88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648" r="-2" b="19118"/>
          <a:stretch/>
        </p:blipFill>
        <p:spPr bwMode="auto">
          <a:xfrm>
            <a:off x="20" y="10"/>
            <a:ext cx="12191980" cy="3710603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487DBA-3190-B346-A2A0-F3F87465BA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04534" y="3752850"/>
            <a:ext cx="9304862" cy="3105140"/>
          </a:xfrm>
        </p:spPr>
        <p:txBody>
          <a:bodyPr anchor="ctr">
            <a:normAutofit/>
          </a:bodyPr>
          <a:lstStyle/>
          <a:p>
            <a:r>
              <a:rPr lang="en-US" sz="2000" dirty="0"/>
              <a:t>Improve continuity of care for high utilizers of EMS and ED services</a:t>
            </a:r>
          </a:p>
          <a:p>
            <a:r>
              <a:rPr lang="en-US" sz="2000" dirty="0"/>
              <a:t>Reduce unnecessary EMS transports and ED visits</a:t>
            </a:r>
          </a:p>
          <a:p>
            <a:r>
              <a:rPr lang="en-US" sz="2000" dirty="0"/>
              <a:t>Reduce hospital readmissions</a:t>
            </a:r>
          </a:p>
          <a:p>
            <a:r>
              <a:rPr lang="en-US" sz="2000" dirty="0"/>
              <a:t>Reduce health care expenditures</a:t>
            </a:r>
          </a:p>
          <a:p>
            <a:r>
              <a:rPr lang="en-US" sz="2000" dirty="0"/>
              <a:t>Expedite appropriate care for patients calling 911</a:t>
            </a:r>
          </a:p>
          <a:p>
            <a:r>
              <a:rPr lang="en-US" sz="2000" dirty="0"/>
              <a:t>Provide appropriate care for behavioral health patients encountering 911 services</a:t>
            </a:r>
          </a:p>
          <a:p>
            <a:endParaRPr lang="en-US" sz="1700" dirty="0"/>
          </a:p>
        </p:txBody>
      </p:sp>
    </p:spTree>
    <p:extLst>
      <p:ext uri="{BB962C8B-B14F-4D97-AF65-F5344CB8AC3E}">
        <p14:creationId xmlns:p14="http://schemas.microsoft.com/office/powerpoint/2010/main" val="41103889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5FC842-1DF3-4F4C-A7BB-593AFB860D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3680395" y="-1822275"/>
            <a:ext cx="9474925" cy="1241330"/>
          </a:xfrm>
        </p:spPr>
        <p:txBody>
          <a:bodyPr/>
          <a:lstStyle/>
          <a:p>
            <a:endParaRPr lang="en-US" b="1" dirty="0"/>
          </a:p>
        </p:txBody>
      </p:sp>
      <p:pic>
        <p:nvPicPr>
          <p:cNvPr id="4" name="Girl gets knocked out by fish ORIGINAL.mp4" descr="Girl gets knocked out by fish ORIGINAL.mp4">
            <a:hlinkClick r:id="" action="ppaction://media"/>
            <a:extLst>
              <a:ext uri="{FF2B5EF4-FFF2-40B4-BE49-F238E27FC236}">
                <a16:creationId xmlns:a16="http://schemas.microsoft.com/office/drawing/2014/main" id="{376ECF83-2294-9542-83F1-14AF8CAE151A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99499" y="1736034"/>
            <a:ext cx="8393001" cy="4717084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91C1A69-472D-AF4E-B815-6CB8CC66FD56}"/>
              </a:ext>
            </a:extLst>
          </p:cNvPr>
          <p:cNvSpPr txBox="1"/>
          <p:nvPr/>
        </p:nvSpPr>
        <p:spPr>
          <a:xfrm>
            <a:off x="680220" y="2319130"/>
            <a:ext cx="10753616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/>
              <a:t>COVID start up April 1</a:t>
            </a:r>
            <a:r>
              <a:rPr lang="en-US" sz="3200" baseline="30000" dirty="0"/>
              <a:t>st</a:t>
            </a:r>
            <a:r>
              <a:rPr lang="en-US" sz="3200" dirty="0"/>
              <a:t> 2020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/>
              <a:t>April 1</a:t>
            </a:r>
            <a:r>
              <a:rPr lang="en-US" sz="3200" baseline="30000" dirty="0"/>
              <a:t>st</a:t>
            </a:r>
            <a:r>
              <a:rPr lang="en-US" sz="3200" dirty="0"/>
              <a:t>  - June 30</a:t>
            </a:r>
            <a:r>
              <a:rPr lang="en-US" sz="3200" baseline="30000" dirty="0"/>
              <a:t>th</a:t>
            </a:r>
            <a:r>
              <a:rPr lang="en-US" sz="3200" dirty="0"/>
              <a:t> 2020			</a:t>
            </a:r>
            <a:r>
              <a:rPr lang="en-US" sz="3200" b="1" dirty="0"/>
              <a:t>4,600</a:t>
            </a:r>
            <a:r>
              <a:rPr lang="en-US" sz="3200" dirty="0"/>
              <a:t> </a:t>
            </a:r>
            <a:r>
              <a:rPr lang="en-US" sz="3200" b="1" dirty="0"/>
              <a:t>COVID swabs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/>
              <a:t>Sept. 23, 2020 – June 30, 2021 		</a:t>
            </a:r>
            <a:r>
              <a:rPr lang="en-US" sz="3200" b="1" dirty="0"/>
              <a:t>28,999 COVID swabs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/>
              <a:t>Internal Public Safety Testing		</a:t>
            </a:r>
            <a:r>
              <a:rPr lang="en-US" sz="3200" b="1" dirty="0"/>
              <a:t>2,371</a:t>
            </a:r>
            <a:r>
              <a:rPr lang="en-US" sz="3200" dirty="0"/>
              <a:t> </a:t>
            </a:r>
            <a:r>
              <a:rPr lang="en-US" sz="3200" b="1" dirty="0"/>
              <a:t>COVID swabs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32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b="1" dirty="0"/>
              <a:t>Grand Total	</a:t>
            </a:r>
            <a:r>
              <a:rPr lang="en-US" sz="3200" b="1" dirty="0">
                <a:highlight>
                  <a:srgbClr val="FFFF00"/>
                </a:highlight>
              </a:rPr>
              <a:t>35,970 COVID swabs</a:t>
            </a:r>
          </a:p>
          <a:p>
            <a:endParaRPr lang="en-US" baseline="30000" dirty="0"/>
          </a:p>
        </p:txBody>
      </p:sp>
      <p:pic>
        <p:nvPicPr>
          <p:cNvPr id="1028" name="Picture 4" descr="Surprise Word Images – Browse 33,723 Stock Photos, Vectors, and Video |  Adobe Stock">
            <a:extLst>
              <a:ext uri="{FF2B5EF4-FFF2-40B4-BE49-F238E27FC236}">
                <a16:creationId xmlns:a16="http://schemas.microsoft.com/office/drawing/2014/main" id="{6C2D9B4F-9A3E-D840-A774-48A0719268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91358"/>
            <a:ext cx="3848100" cy="2120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1760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2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1" dur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EE8C6E-324B-6A81-DEE2-1FC6516A9C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5"/>
            <a:ext cx="10515600" cy="1325563"/>
          </a:xfrm>
        </p:spPr>
        <p:txBody>
          <a:bodyPr/>
          <a:lstStyle/>
          <a:p>
            <a:r>
              <a:rPr lang="en-US" dirty="0"/>
              <a:t>How the MIH response saved lives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7FBFB2-BB2B-DE86-948B-49904B17A6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3749526"/>
            <a:ext cx="4586287" cy="4351338"/>
          </a:xfrm>
        </p:spPr>
        <p:txBody>
          <a:bodyPr/>
          <a:lstStyle/>
          <a:p>
            <a:r>
              <a:rPr lang="en-US" dirty="0"/>
              <a:t>MIH covid testing data (figure 1&amp;3) compared to general county data (Figure 2 &amp;4) from 4/1/2020 to 6/30/2020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0A2420C-D67C-E778-46F9-F877B84C44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24400" y="3043238"/>
            <a:ext cx="7358063" cy="381476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630FBFF-1670-0861-6823-CEE33D08DD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10063" y="932805"/>
            <a:ext cx="7772400" cy="2110432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6EBF336B-9490-5856-1BBB-C4B9B996EB81}"/>
              </a:ext>
            </a:extLst>
          </p:cNvPr>
          <p:cNvCxnSpPr>
            <a:cxnSpLocks/>
          </p:cNvCxnSpPr>
          <p:nvPr/>
        </p:nvCxnSpPr>
        <p:spPr>
          <a:xfrm>
            <a:off x="5100638" y="1343818"/>
            <a:ext cx="4514849" cy="0"/>
          </a:xfrm>
          <a:prstGeom prst="line">
            <a:avLst/>
          </a:prstGeom>
          <a:ln w="1143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D968E26D-17B5-C1F9-C3C4-A8AD9736ED15}"/>
              </a:ext>
            </a:extLst>
          </p:cNvPr>
          <p:cNvSpPr txBox="1"/>
          <p:nvPr/>
        </p:nvSpPr>
        <p:spPr>
          <a:xfrm>
            <a:off x="6424613" y="1512296"/>
            <a:ext cx="1771650" cy="369332"/>
          </a:xfrm>
          <a:prstGeom prst="rect">
            <a:avLst/>
          </a:prstGeom>
          <a:solidFill>
            <a:schemeClr val="bg1"/>
          </a:solidFill>
          <a:ln w="60325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ln>
                  <a:solidFill>
                    <a:srgbClr val="0070C0"/>
                  </a:solidFill>
                </a:ln>
              </a:rPr>
              <a:t>MIH time period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74A395C6-F7FE-3532-A978-0EC492934EB4}"/>
              </a:ext>
            </a:extLst>
          </p:cNvPr>
          <p:cNvCxnSpPr>
            <a:cxnSpLocks/>
          </p:cNvCxnSpPr>
          <p:nvPr/>
        </p:nvCxnSpPr>
        <p:spPr>
          <a:xfrm>
            <a:off x="5138738" y="1311552"/>
            <a:ext cx="0" cy="385410"/>
          </a:xfrm>
          <a:prstGeom prst="line">
            <a:avLst/>
          </a:prstGeom>
          <a:ln w="1143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4620AE24-58B1-8BCD-8C6B-82189579256C}"/>
              </a:ext>
            </a:extLst>
          </p:cNvPr>
          <p:cNvCxnSpPr>
            <a:cxnSpLocks/>
          </p:cNvCxnSpPr>
          <p:nvPr/>
        </p:nvCxnSpPr>
        <p:spPr>
          <a:xfrm>
            <a:off x="9615487" y="1311552"/>
            <a:ext cx="0" cy="385410"/>
          </a:xfrm>
          <a:prstGeom prst="line">
            <a:avLst/>
          </a:prstGeom>
          <a:ln w="1143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837143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9" name="Rectangle 28">
            <a:extLst>
              <a:ext uri="{FF2B5EF4-FFF2-40B4-BE49-F238E27FC236}">
                <a16:creationId xmlns:a16="http://schemas.microsoft.com/office/drawing/2014/main" id="{8ABFE404-8D65-4573-A3EF-6DF477936B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F3308DE-1797-3A43-897C-8349B97002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3749" y="4610244"/>
            <a:ext cx="3649703" cy="1714500"/>
          </a:xfrm>
        </p:spPr>
        <p:txBody>
          <a:bodyPr>
            <a:normAutofit/>
          </a:bodyPr>
          <a:lstStyle/>
          <a:p>
            <a:r>
              <a:rPr lang="en-US" sz="4000" b="1" dirty="0"/>
              <a:t>The Start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B405240-8EAC-7A45-AAB0-C76808D818B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972" r="-2" b="-2"/>
          <a:stretch/>
        </p:blipFill>
        <p:spPr>
          <a:xfrm rot="5400000">
            <a:off x="506362" y="537706"/>
            <a:ext cx="4051011" cy="3716238"/>
          </a:xfrm>
          <a:prstGeom prst="rect">
            <a:avLst/>
          </a:prstGeom>
        </p:spPr>
      </p:pic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C991D1F-621C-1F44-9EB5-A1DCC0A69F5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278" r="-2" b="10276"/>
          <a:stretch/>
        </p:blipFill>
        <p:spPr>
          <a:xfrm rot="10800000">
            <a:off x="4719344" y="370320"/>
            <a:ext cx="6798905" cy="4051011"/>
          </a:xfrm>
          <a:prstGeom prst="rect">
            <a:avLst/>
          </a:prstGeom>
        </p:spPr>
      </p:pic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AF5191F1-A1C8-4AEE-8007-DF304E42B1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547363" y="4750763"/>
            <a:ext cx="0" cy="137160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CD308BC7-D725-7B4E-9F32-FA70A16714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93019" y="4610244"/>
            <a:ext cx="6725232" cy="1714500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sz="3600" dirty="0"/>
              <a:t>November 15</a:t>
            </a:r>
            <a:r>
              <a:rPr lang="en-US" sz="3600" baseline="30000" dirty="0"/>
              <a:t>th</a:t>
            </a:r>
            <a:r>
              <a:rPr lang="en-US" sz="3600" dirty="0"/>
              <a:t> 2021</a:t>
            </a:r>
          </a:p>
        </p:txBody>
      </p:sp>
    </p:spTree>
    <p:extLst>
      <p:ext uri="{BB962C8B-B14F-4D97-AF65-F5344CB8AC3E}">
        <p14:creationId xmlns:p14="http://schemas.microsoft.com/office/powerpoint/2010/main" val="134297041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BEA84C-7524-244B-BFF9-6274BD0C77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u="sng" dirty="0">
                <a:solidFill>
                  <a:srgbClr val="0070C0"/>
                </a:solidFill>
              </a:rPr>
              <a:t>THE NUMBERS</a:t>
            </a:r>
          </a:p>
        </p:txBody>
      </p:sp>
      <p:pic>
        <p:nvPicPr>
          <p:cNvPr id="4099" name="Picture 3" descr="page3image14602752">
            <a:extLst>
              <a:ext uri="{FF2B5EF4-FFF2-40B4-BE49-F238E27FC236}">
                <a16:creationId xmlns:a16="http://schemas.microsoft.com/office/drawing/2014/main" id="{1198ADB9-795B-7244-9A1E-6D31DAA4F3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200" y="4625975"/>
            <a:ext cx="3975100" cy="12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page3image14587328">
            <a:extLst>
              <a:ext uri="{FF2B5EF4-FFF2-40B4-BE49-F238E27FC236}">
                <a16:creationId xmlns:a16="http://schemas.microsoft.com/office/drawing/2014/main" id="{36FE9BF5-64C3-7E41-AD7A-96A7E5957F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6200" y="4625975"/>
            <a:ext cx="774700" cy="12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page3image14587520">
            <a:extLst>
              <a:ext uri="{FF2B5EF4-FFF2-40B4-BE49-F238E27FC236}">
                <a16:creationId xmlns:a16="http://schemas.microsoft.com/office/drawing/2014/main" id="{8B0F24D8-1879-B84B-AA82-420DF16452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4625975"/>
            <a:ext cx="3975100" cy="12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page3image14580928">
            <a:extLst>
              <a:ext uri="{FF2B5EF4-FFF2-40B4-BE49-F238E27FC236}">
                <a16:creationId xmlns:a16="http://schemas.microsoft.com/office/drawing/2014/main" id="{68F59D02-8537-8F45-941F-2D7DA392E9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63200" y="4625975"/>
            <a:ext cx="774700" cy="12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3" name="Picture 7" descr="page3image14661312">
            <a:extLst>
              <a:ext uri="{FF2B5EF4-FFF2-40B4-BE49-F238E27FC236}">
                <a16:creationId xmlns:a16="http://schemas.microsoft.com/office/drawing/2014/main" id="{6BB5B5BB-2A32-3641-BE2C-FFBBC7505A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79200" y="4625975"/>
            <a:ext cx="3975100" cy="12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page3image14661120">
            <a:extLst>
              <a:ext uri="{FF2B5EF4-FFF2-40B4-BE49-F238E27FC236}">
                <a16:creationId xmlns:a16="http://schemas.microsoft.com/office/drawing/2014/main" id="{13DE7BB2-1AAD-4C46-A421-E49D79ABF9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70200" y="4625975"/>
            <a:ext cx="774700" cy="12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5" name="Picture 9" descr="page3image14660352">
            <a:extLst>
              <a:ext uri="{FF2B5EF4-FFF2-40B4-BE49-F238E27FC236}">
                <a16:creationId xmlns:a16="http://schemas.microsoft.com/office/drawing/2014/main" id="{D1F27FF7-29A1-6F44-B2D5-1D0D378687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86200" y="4625975"/>
            <a:ext cx="3975100" cy="12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page3image14659008">
            <a:extLst>
              <a:ext uri="{FF2B5EF4-FFF2-40B4-BE49-F238E27FC236}">
                <a16:creationId xmlns:a16="http://schemas.microsoft.com/office/drawing/2014/main" id="{2DF03FE4-2753-6344-B51F-DC759C06C1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77200" y="4625975"/>
            <a:ext cx="774700" cy="12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7" name="Picture 11" descr="page3image14651136">
            <a:extLst>
              <a:ext uri="{FF2B5EF4-FFF2-40B4-BE49-F238E27FC236}">
                <a16:creationId xmlns:a16="http://schemas.microsoft.com/office/drawing/2014/main" id="{A4B8E4A9-0177-EE4A-A7B1-6AE23B9C21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93200" y="4625975"/>
            <a:ext cx="3975100" cy="12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8" name="Picture 12" descr="page3image14648256">
            <a:extLst>
              <a:ext uri="{FF2B5EF4-FFF2-40B4-BE49-F238E27FC236}">
                <a16:creationId xmlns:a16="http://schemas.microsoft.com/office/drawing/2014/main" id="{304293C3-9FFF-D848-BB25-4236C7ACA2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84200" y="4625975"/>
            <a:ext cx="774700" cy="12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9" name="Picture 13" descr="page3image14651520">
            <a:extLst>
              <a:ext uri="{FF2B5EF4-FFF2-40B4-BE49-F238E27FC236}">
                <a16:creationId xmlns:a16="http://schemas.microsoft.com/office/drawing/2014/main" id="{B4B541FF-0FFA-7546-A7D1-CAD4A5181F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00200" y="4625975"/>
            <a:ext cx="3975100" cy="12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0" name="Picture 14" descr="page3image14648064">
            <a:extLst>
              <a:ext uri="{FF2B5EF4-FFF2-40B4-BE49-F238E27FC236}">
                <a16:creationId xmlns:a16="http://schemas.microsoft.com/office/drawing/2014/main" id="{85999087-5DC2-A841-8539-326B0AD242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91200" y="4625975"/>
            <a:ext cx="774700" cy="12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1" name="Picture 15" descr="page3image14658432">
            <a:extLst>
              <a:ext uri="{FF2B5EF4-FFF2-40B4-BE49-F238E27FC236}">
                <a16:creationId xmlns:a16="http://schemas.microsoft.com/office/drawing/2014/main" id="{97B3454F-8DE9-0242-8E70-B170B8CBAF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07200" y="4625975"/>
            <a:ext cx="3975100" cy="12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2" name="Picture 16" descr="page3image14647872">
            <a:extLst>
              <a:ext uri="{FF2B5EF4-FFF2-40B4-BE49-F238E27FC236}">
                <a16:creationId xmlns:a16="http://schemas.microsoft.com/office/drawing/2014/main" id="{FE436560-220E-3E41-81C7-4EA4499F24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98200" y="4625975"/>
            <a:ext cx="774700" cy="12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3" name="Picture 17" descr="page3image14659200">
            <a:extLst>
              <a:ext uri="{FF2B5EF4-FFF2-40B4-BE49-F238E27FC236}">
                <a16:creationId xmlns:a16="http://schemas.microsoft.com/office/drawing/2014/main" id="{CDF17A4B-BC59-F24F-8EC6-AD731A139E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14200" y="4625975"/>
            <a:ext cx="774700" cy="2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4" name="Picture 18" descr="page3image14659584">
            <a:extLst>
              <a:ext uri="{FF2B5EF4-FFF2-40B4-BE49-F238E27FC236}">
                <a16:creationId xmlns:a16="http://schemas.microsoft.com/office/drawing/2014/main" id="{55080F84-450F-2D46-9A4E-AB121982A0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66700" y="4625975"/>
            <a:ext cx="3962400" cy="12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5" name="Picture 19" descr="page3image14629696">
            <a:extLst>
              <a:ext uri="{FF2B5EF4-FFF2-40B4-BE49-F238E27FC236}">
                <a16:creationId xmlns:a16="http://schemas.microsoft.com/office/drawing/2014/main" id="{AD63C402-FF2C-EA4B-9918-E42D943CE9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57700" y="4625975"/>
            <a:ext cx="774700" cy="12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6" name="Picture 20" descr="page3image14622976">
            <a:extLst>
              <a:ext uri="{FF2B5EF4-FFF2-40B4-BE49-F238E27FC236}">
                <a16:creationId xmlns:a16="http://schemas.microsoft.com/office/drawing/2014/main" id="{8AE47276-C7BB-3B42-A310-2226C132DF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73700" y="4625975"/>
            <a:ext cx="3962400" cy="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870CACC-FDC3-A94E-937F-E7A228443E0C}"/>
              </a:ext>
            </a:extLst>
          </p:cNvPr>
          <p:cNvSpPr txBox="1"/>
          <p:nvPr/>
        </p:nvSpPr>
        <p:spPr>
          <a:xfrm>
            <a:off x="1019589" y="1389980"/>
            <a:ext cx="4373217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193 - Incidents</a:t>
            </a:r>
          </a:p>
          <a:p>
            <a:r>
              <a:rPr lang="en-US" dirty="0"/>
              <a:t>407 - Phone calls</a:t>
            </a:r>
          </a:p>
          <a:p>
            <a:r>
              <a:rPr lang="en-US" dirty="0"/>
              <a:t>152 - Follow up visits</a:t>
            </a:r>
          </a:p>
          <a:p>
            <a:r>
              <a:rPr lang="en-US" dirty="0"/>
              <a:t>2 – Emails to Dr. Offices</a:t>
            </a:r>
          </a:p>
          <a:p>
            <a:endParaRPr lang="en-US" dirty="0"/>
          </a:p>
          <a:p>
            <a:r>
              <a:rPr lang="en-US" sz="2800" b="1" dirty="0">
                <a:highlight>
                  <a:srgbClr val="FFFF00"/>
                </a:highlight>
              </a:rPr>
              <a:t>754</a:t>
            </a:r>
            <a:r>
              <a:rPr lang="en-US" sz="2800" dirty="0">
                <a:highlight>
                  <a:srgbClr val="FFFF00"/>
                </a:highlight>
              </a:rPr>
              <a:t> – Total MIH interactions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FB394AF-71F1-784A-A122-23190695F691}"/>
              </a:ext>
            </a:extLst>
          </p:cNvPr>
          <p:cNvSpPr txBox="1"/>
          <p:nvPr/>
        </p:nvSpPr>
        <p:spPr>
          <a:xfrm>
            <a:off x="1019589" y="3389802"/>
            <a:ext cx="9966463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			</a:t>
            </a:r>
            <a:r>
              <a:rPr lang="en-US" u="sng" dirty="0"/>
              <a:t>Pre MIH intervention</a:t>
            </a:r>
            <a:r>
              <a:rPr lang="en-US" dirty="0"/>
              <a:t>	</a:t>
            </a:r>
            <a:r>
              <a:rPr lang="en-US" u="sng" dirty="0"/>
              <a:t>Post MIH intervention</a:t>
            </a:r>
            <a:r>
              <a:rPr lang="en-US" dirty="0"/>
              <a:t>	</a:t>
            </a:r>
            <a:r>
              <a:rPr lang="en-US" u="sng" dirty="0"/>
              <a:t>Reduction</a:t>
            </a:r>
          </a:p>
          <a:p>
            <a:r>
              <a:rPr lang="en-US" b="1" dirty="0"/>
              <a:t>High Utilizer Total calls</a:t>
            </a:r>
            <a:r>
              <a:rPr lang="en-US" dirty="0"/>
              <a:t>		652			368	                   </a:t>
            </a:r>
            <a:r>
              <a:rPr lang="en-US" sz="2800" b="1" dirty="0">
                <a:highlight>
                  <a:srgbClr val="FFFF00"/>
                </a:highlight>
              </a:rPr>
              <a:t>43.6%</a:t>
            </a:r>
            <a:endParaRPr lang="en-US" sz="2800" dirty="0">
              <a:highlight>
                <a:srgbClr val="FFFF00"/>
              </a:highlight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60C00F2-E2E6-4748-A0DF-71CC443E0032}"/>
              </a:ext>
            </a:extLst>
          </p:cNvPr>
          <p:cNvSpPr txBox="1"/>
          <p:nvPr/>
        </p:nvSpPr>
        <p:spPr>
          <a:xfrm>
            <a:off x="1019589" y="4700959"/>
            <a:ext cx="108205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911 System</a:t>
            </a:r>
            <a:r>
              <a:rPr lang="en-US" dirty="0"/>
              <a:t>	20 (total calls)	3 (required ED transport)	</a:t>
            </a:r>
            <a:r>
              <a:rPr lang="en-US" sz="2800" b="1" dirty="0">
                <a:highlight>
                  <a:srgbClr val="FFFF00"/>
                </a:highlight>
              </a:rPr>
              <a:t>85% </a:t>
            </a:r>
            <a:r>
              <a:rPr lang="en-US" sz="2400" dirty="0"/>
              <a:t>Treat and Release on Scene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E27D905-B903-1E42-9038-29E96FB7AD98}"/>
              </a:ext>
            </a:extLst>
          </p:cNvPr>
          <p:cNvSpPr txBox="1"/>
          <p:nvPr/>
        </p:nvSpPr>
        <p:spPr>
          <a:xfrm>
            <a:off x="1019589" y="5599471"/>
            <a:ext cx="79513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Cost Savings of  </a:t>
            </a:r>
            <a:r>
              <a:rPr lang="en-US" sz="2800" b="1" dirty="0">
                <a:highlight>
                  <a:srgbClr val="FFFF00"/>
                </a:highlight>
              </a:rPr>
              <a:t>$1,083,290</a:t>
            </a:r>
          </a:p>
        </p:txBody>
      </p:sp>
      <p:pic>
        <p:nvPicPr>
          <p:cNvPr id="1026" name="Picture 2" descr="What if I told you WE ARE JUST GETTING STARTED - Matrix Morpheus | Make a  Meme">
            <a:extLst>
              <a:ext uri="{FF2B5EF4-FFF2-40B4-BE49-F238E27FC236}">
                <a16:creationId xmlns:a16="http://schemas.microsoft.com/office/drawing/2014/main" id="{4A0023B3-9F0D-C949-A9CF-A62C7D9045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0894" y="0"/>
            <a:ext cx="75818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26568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97C280-37EC-E644-8A0B-9FA4FFEC79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solidFill>
                  <a:srgbClr val="0070C0"/>
                </a:solidFill>
              </a:rPr>
              <a:t>Falling through the cracks</a:t>
            </a:r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9DB7EE5C-04BE-8D47-8732-593C04DAA1B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8083" y="1825625"/>
            <a:ext cx="4655833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248349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F05CBC0A-7EA5-DB4B-B886-E1A5F80685F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3672410"/>
              </p:ext>
            </p:extLst>
          </p:nvPr>
        </p:nvGraphicFramePr>
        <p:xfrm>
          <a:off x="642938" y="642938"/>
          <a:ext cx="5973048" cy="5570524"/>
        </p:xfrm>
        <a:graphic>
          <a:graphicData uri="http://schemas.openxmlformats.org/drawingml/2006/table">
            <a:tbl>
              <a:tblPr bandRow="1"/>
              <a:tblGrid>
                <a:gridCol w="240927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8188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8188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7263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Description</a:t>
                      </a:r>
                    </a:p>
                  </a:txBody>
                  <a:tcPr marL="14147" marR="14147" marT="141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2020 Proposed Budget ($)</a:t>
                      </a:r>
                    </a:p>
                  </a:txBody>
                  <a:tcPr marL="14147" marR="14147" marT="141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Nov. 2021/2022 Actuals ($)</a:t>
                      </a:r>
                    </a:p>
                  </a:txBody>
                  <a:tcPr marL="14147" marR="14147" marT="141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831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Program Coordinator</a:t>
                      </a:r>
                    </a:p>
                  </a:txBody>
                  <a:tcPr marL="14147" marR="14147" marT="141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13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219,135 </a:t>
                      </a:r>
                    </a:p>
                  </a:txBody>
                  <a:tcPr marL="14147" marR="14147" marT="1414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3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198,869 </a:t>
                      </a:r>
                    </a:p>
                  </a:txBody>
                  <a:tcPr marL="14147" marR="14147" marT="1414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831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Advanced Provider</a:t>
                      </a:r>
                    </a:p>
                  </a:txBody>
                  <a:tcPr marL="14147" marR="14147" marT="141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13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225,228 </a:t>
                      </a:r>
                    </a:p>
                  </a:txBody>
                  <a:tcPr marL="14147" marR="14147" marT="1414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3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83,878 </a:t>
                      </a:r>
                    </a:p>
                  </a:txBody>
                  <a:tcPr marL="14147" marR="14147" marT="1414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6831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Firefighter /Paramedic</a:t>
                      </a:r>
                    </a:p>
                  </a:txBody>
                  <a:tcPr marL="14147" marR="14147" marT="141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13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155,637 </a:t>
                      </a:r>
                    </a:p>
                  </a:txBody>
                  <a:tcPr marL="14147" marR="14147" marT="1414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3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142,555 </a:t>
                      </a:r>
                    </a:p>
                  </a:txBody>
                  <a:tcPr marL="14147" marR="14147" marT="1414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6831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OT Cost for Personnel</a:t>
                      </a:r>
                    </a:p>
                  </a:txBody>
                  <a:tcPr marL="14147" marR="14147" marT="141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30,000 </a:t>
                      </a:r>
                    </a:p>
                  </a:txBody>
                  <a:tcPr marL="14147" marR="14147" marT="1414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mr-IN" sz="13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-   </a:t>
                      </a:r>
                    </a:p>
                  </a:txBody>
                  <a:tcPr marL="14147" marR="14147" marT="1414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6831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Medical Director</a:t>
                      </a:r>
                    </a:p>
                  </a:txBody>
                  <a:tcPr marL="14147" marR="14147" marT="141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65,000 </a:t>
                      </a:r>
                    </a:p>
                  </a:txBody>
                  <a:tcPr marL="14147" marR="14147" marT="1414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30,000 </a:t>
                      </a:r>
                    </a:p>
                  </a:txBody>
                  <a:tcPr marL="14147" marR="14147" marT="1414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6831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Fuel</a:t>
                      </a:r>
                    </a:p>
                  </a:txBody>
                  <a:tcPr marL="14147" marR="14147" marT="141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10,000 </a:t>
                      </a:r>
                    </a:p>
                  </a:txBody>
                  <a:tcPr marL="14147" marR="14147" marT="1414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13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2,600 </a:t>
                      </a:r>
                    </a:p>
                  </a:txBody>
                  <a:tcPr marL="14147" marR="14147" marT="1414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6831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Vehicle Supplies</a:t>
                      </a:r>
                    </a:p>
                  </a:txBody>
                  <a:tcPr marL="14147" marR="14147" marT="141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60,000 </a:t>
                      </a:r>
                    </a:p>
                  </a:txBody>
                  <a:tcPr marL="14147" marR="14147" marT="1414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mr-IN" sz="13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-   </a:t>
                      </a:r>
                    </a:p>
                  </a:txBody>
                  <a:tcPr marL="14147" marR="14147" marT="1414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6831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Soft Supplies</a:t>
                      </a:r>
                    </a:p>
                  </a:txBody>
                  <a:tcPr marL="14147" marR="14147" marT="141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19,000 </a:t>
                      </a:r>
                    </a:p>
                  </a:txBody>
                  <a:tcPr marL="14147" marR="14147" marT="1414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3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7,997 </a:t>
                      </a:r>
                    </a:p>
                  </a:txBody>
                  <a:tcPr marL="14147" marR="14147" marT="1414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6831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Unit Maintenance</a:t>
                      </a:r>
                    </a:p>
                  </a:txBody>
                  <a:tcPr marL="14147" marR="14147" marT="141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5,000 </a:t>
                      </a:r>
                    </a:p>
                  </a:txBody>
                  <a:tcPr marL="14147" marR="14147" marT="1414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mr-IN" sz="13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-   </a:t>
                      </a:r>
                    </a:p>
                  </a:txBody>
                  <a:tcPr marL="14147" marR="14147" marT="1414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6831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Data Analyst</a:t>
                      </a:r>
                    </a:p>
                  </a:txBody>
                  <a:tcPr marL="14147" marR="14147" marT="141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25,000 </a:t>
                      </a:r>
                    </a:p>
                  </a:txBody>
                  <a:tcPr marL="14147" marR="14147" marT="1414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mr-IN" sz="13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-   </a:t>
                      </a:r>
                    </a:p>
                  </a:txBody>
                  <a:tcPr marL="14147" marR="14147" marT="1414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6831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ImageTrend</a:t>
                      </a:r>
                    </a:p>
                  </a:txBody>
                  <a:tcPr marL="14147" marR="14147" marT="141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13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20,500 </a:t>
                      </a:r>
                    </a:p>
                  </a:txBody>
                  <a:tcPr marL="14147" marR="14147" marT="1414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13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27,182 </a:t>
                      </a:r>
                    </a:p>
                  </a:txBody>
                  <a:tcPr marL="14147" marR="14147" marT="1414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6831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Vehicle Comms/Radios</a:t>
                      </a:r>
                    </a:p>
                  </a:txBody>
                  <a:tcPr marL="14147" marR="14147" marT="141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60,000 </a:t>
                      </a:r>
                    </a:p>
                  </a:txBody>
                  <a:tcPr marL="14147" marR="14147" marT="1414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uk-UA" sz="13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30,690 </a:t>
                      </a:r>
                    </a:p>
                  </a:txBody>
                  <a:tcPr marL="14147" marR="14147" marT="1414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6831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Insurance</a:t>
                      </a:r>
                    </a:p>
                  </a:txBody>
                  <a:tcPr marL="14147" marR="14147" marT="141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3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21,500 </a:t>
                      </a:r>
                    </a:p>
                  </a:txBody>
                  <a:tcPr marL="14147" marR="14147" marT="1414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13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15,632 </a:t>
                      </a:r>
                    </a:p>
                  </a:txBody>
                  <a:tcPr marL="14147" marR="14147" marT="1414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6831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Training</a:t>
                      </a:r>
                    </a:p>
                  </a:txBody>
                  <a:tcPr marL="14147" marR="14147" marT="141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5,000 </a:t>
                      </a:r>
                    </a:p>
                  </a:txBody>
                  <a:tcPr marL="14147" marR="14147" marT="1414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13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139 </a:t>
                      </a:r>
                    </a:p>
                  </a:txBody>
                  <a:tcPr marL="14147" marR="14147" marT="1414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6831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IT</a:t>
                      </a:r>
                    </a:p>
                  </a:txBody>
                  <a:tcPr marL="14147" marR="14147" marT="141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3,000 </a:t>
                      </a:r>
                    </a:p>
                  </a:txBody>
                  <a:tcPr marL="14147" marR="14147" marT="1414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13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6,412 </a:t>
                      </a:r>
                    </a:p>
                  </a:txBody>
                  <a:tcPr marL="14147" marR="14147" marT="1414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6831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Promotional/Education</a:t>
                      </a:r>
                    </a:p>
                  </a:txBody>
                  <a:tcPr marL="14147" marR="14147" marT="141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50,000 </a:t>
                      </a:r>
                    </a:p>
                  </a:txBody>
                  <a:tcPr marL="14147" marR="14147" marT="1414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mr-IN" sz="13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-   </a:t>
                      </a:r>
                    </a:p>
                  </a:txBody>
                  <a:tcPr marL="14147" marR="14147" marT="1414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26831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Response Vehicle</a:t>
                      </a:r>
                    </a:p>
                  </a:txBody>
                  <a:tcPr marL="14147" marR="14147" marT="141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50,000 </a:t>
                      </a:r>
                    </a:p>
                  </a:txBody>
                  <a:tcPr marL="14147" marR="14147" marT="1414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3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41,425 </a:t>
                      </a:r>
                    </a:p>
                  </a:txBody>
                  <a:tcPr marL="14147" marR="14147" marT="1414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26831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Administrative Cost</a:t>
                      </a:r>
                    </a:p>
                  </a:txBody>
                  <a:tcPr marL="14147" marR="14147" marT="141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13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80,135 </a:t>
                      </a:r>
                    </a:p>
                  </a:txBody>
                  <a:tcPr marL="14147" marR="14147" marT="1414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13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24,657 </a:t>
                      </a:r>
                    </a:p>
                  </a:txBody>
                  <a:tcPr marL="14147" marR="14147" marT="1414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26831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Totals:</a:t>
                      </a:r>
                    </a:p>
                  </a:txBody>
                  <a:tcPr marL="14147" marR="14147" marT="141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1,104,135 </a:t>
                      </a:r>
                    </a:p>
                  </a:txBody>
                  <a:tcPr marL="14147" marR="14147" marT="1414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612,036 </a:t>
                      </a:r>
                    </a:p>
                  </a:txBody>
                  <a:tcPr marL="14147" marR="14147" marT="1414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</a:tbl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538A121E-ACC7-AC49-80A4-55BCB6E03ADF}"/>
              </a:ext>
            </a:extLst>
          </p:cNvPr>
          <p:cNvSpPr txBox="1"/>
          <p:nvPr/>
        </p:nvSpPr>
        <p:spPr>
          <a:xfrm>
            <a:off x="7182678" y="2766480"/>
            <a:ext cx="483704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FF0000"/>
                </a:solidFill>
              </a:rPr>
              <a:t>Remaining Budget</a:t>
            </a:r>
          </a:p>
          <a:p>
            <a:pPr algn="ctr"/>
            <a:r>
              <a:rPr lang="en-US" sz="4000" dirty="0">
                <a:solidFill>
                  <a:srgbClr val="FF0000"/>
                </a:solidFill>
              </a:rPr>
              <a:t>$508,896</a:t>
            </a:r>
          </a:p>
        </p:txBody>
      </p:sp>
    </p:spTree>
    <p:extLst>
      <p:ext uri="{BB962C8B-B14F-4D97-AF65-F5344CB8AC3E}">
        <p14:creationId xmlns:p14="http://schemas.microsoft.com/office/powerpoint/2010/main" val="272687000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9C325B17C39934F9179D5C265E3F5E7" ma:contentTypeVersion="3" ma:contentTypeDescription="Create a new document." ma:contentTypeScope="" ma:versionID="e761cc9e3636822b31a99cfe28591220">
  <xsd:schema xmlns:xsd="http://www.w3.org/2001/XMLSchema" xmlns:xs="http://www.w3.org/2001/XMLSchema" xmlns:p="http://schemas.microsoft.com/office/2006/metadata/properties" xmlns:ns1="http://schemas.microsoft.com/sharepoint/v3" xmlns:ns2="bc076434-9c87-441b-b12b-d6574d868ccf" targetNamespace="http://schemas.microsoft.com/office/2006/metadata/properties" ma:root="true" ma:fieldsID="f85df3f6993da920b755d058bd646a1e" ns1:_="" ns2:_="">
    <xsd:import namespace="http://schemas.microsoft.com/sharepoint/v3"/>
    <xsd:import namespace="bc076434-9c87-441b-b12b-d6574d868ccf"/>
    <xsd:element name="properties">
      <xsd:complexType>
        <xsd:sequence>
          <xsd:element name="documentManagement">
            <xsd:complexType>
              <xsd:all>
                <xsd:element ref="ns1:PublishingStartDate" minOccurs="0"/>
                <xsd:element ref="ns1:PublishingExpirationDate" minOccurs="0"/>
                <xsd:element ref="ns2:SharedWithUser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8" nillable="true" ma:displayName="Scheduling Start Date" ma:description="" ma:internalName="PublishingStartDate" ma:readOnly="false">
      <xsd:simpleType>
        <xsd:restriction base="dms:Unknown"/>
      </xsd:simpleType>
    </xsd:element>
    <xsd:element name="PublishingExpirationDate" ma:index="9" nillable="true" ma:displayName="Scheduling End Date" ma:internalName="PublishingExpirationDate" ma:readOnly="fals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c076434-9c87-441b-b12b-d6574d868ccf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ublishingExpirationDate xmlns="http://schemas.microsoft.com/sharepoint/v3" xsi:nil="true"/>
    <PublishingStartDate xmlns="http://schemas.microsoft.com/sharepoint/v3" xsi:nil="true"/>
  </documentManagement>
</p:properties>
</file>

<file path=customXml/itemProps1.xml><?xml version="1.0" encoding="utf-8"?>
<ds:datastoreItem xmlns:ds="http://schemas.openxmlformats.org/officeDocument/2006/customXml" ds:itemID="{DC6142D3-166E-4A58-8CB1-0977E20CDB6A}"/>
</file>

<file path=customXml/itemProps2.xml><?xml version="1.0" encoding="utf-8"?>
<ds:datastoreItem xmlns:ds="http://schemas.openxmlformats.org/officeDocument/2006/customXml" ds:itemID="{6995B825-7199-470D-BD52-4F4ADE2D1474}"/>
</file>

<file path=customXml/itemProps3.xml><?xml version="1.0" encoding="utf-8"?>
<ds:datastoreItem xmlns:ds="http://schemas.openxmlformats.org/officeDocument/2006/customXml" ds:itemID="{8DD77E1C-F533-4908-9DC0-CC1A75417CAC}"/>
</file>

<file path=docProps/app.xml><?xml version="1.0" encoding="utf-8"?>
<Properties xmlns="http://schemas.openxmlformats.org/officeDocument/2006/extended-properties" xmlns:vt="http://schemas.openxmlformats.org/officeDocument/2006/docPropsVTypes">
  <TotalTime>2255</TotalTime>
  <Words>477</Words>
  <Application>Microsoft Macintosh PowerPoint</Application>
  <PresentationFormat>Widescreen</PresentationFormat>
  <Paragraphs>124</Paragraphs>
  <Slides>12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7" baseType="lpstr">
      <vt:lpstr>Arial</vt:lpstr>
      <vt:lpstr>Calibri</vt:lpstr>
      <vt:lpstr>Calibri Light</vt:lpstr>
      <vt:lpstr>Tw Cen MT</vt:lpstr>
      <vt:lpstr>Office Theme</vt:lpstr>
      <vt:lpstr>SacMIH </vt:lpstr>
      <vt:lpstr>PowerPoint Presentation</vt:lpstr>
      <vt:lpstr>PowerPoint Presentation</vt:lpstr>
      <vt:lpstr>PowerPoint Presentation</vt:lpstr>
      <vt:lpstr>How the MIH response saved lives</vt:lpstr>
      <vt:lpstr>The Start</vt:lpstr>
      <vt:lpstr>THE NUMBERS</vt:lpstr>
      <vt:lpstr>Falling through the cracks</vt:lpstr>
      <vt:lpstr>PowerPoint Presentation</vt:lpstr>
      <vt:lpstr>Low Acuity Incidents EMD (Alpha/Omega)</vt:lpstr>
      <vt:lpstr>No Door is the Wrong Door: Pathways to Healthcare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Liz Perryman</dc:creator>
  <cp:lastModifiedBy>Liz Perryman</cp:lastModifiedBy>
  <cp:revision>11</cp:revision>
  <dcterms:created xsi:type="dcterms:W3CDTF">2022-12-21T18:04:43Z</dcterms:created>
  <dcterms:modified xsi:type="dcterms:W3CDTF">2023-01-03T23:25:08Z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0x010100E9C325B17C39934F9179D5C265E3F5E7</vt:lpwstr>
  </property>
</Properties>
</file>