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70" r:id="rId3"/>
    <p:sldId id="257" r:id="rId4"/>
    <p:sldId id="271" r:id="rId5"/>
    <p:sldId id="272" r:id="rId6"/>
    <p:sldId id="267" r:id="rId7"/>
    <p:sldId id="274" r:id="rId8"/>
    <p:sldId id="268" r:id="rId9"/>
    <p:sldId id="273" r:id="rId10"/>
    <p:sldId id="275" r:id="rId11"/>
    <p:sldId id="269" r:id="rId12"/>
    <p:sldId id="259" r:id="rId13"/>
    <p:sldId id="260" r:id="rId14"/>
    <p:sldId id="261" r:id="rId15"/>
    <p:sldId id="263"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57835E-6B9E-42AF-A960-3D2480829962}"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75FE4-47A6-4DFD-A160-488723337E1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95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57835E-6B9E-42AF-A960-3D2480829962}"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143205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57835E-6B9E-42AF-A960-3D2480829962}"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306120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57835E-6B9E-42AF-A960-3D2480829962}"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7593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57835E-6B9E-42AF-A960-3D2480829962}"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75FE4-47A6-4DFD-A160-488723337E1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85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57835E-6B9E-42AF-A960-3D2480829962}" type="datetimeFigureOut">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163941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57835E-6B9E-42AF-A960-3D2480829962}" type="datetimeFigureOut">
              <a:rPr lang="en-US" smtClean="0"/>
              <a:t>12/30/2022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177922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57835E-6B9E-42AF-A960-3D2480829962}" type="datetimeFigureOut">
              <a:rPr lang="en-US" smtClean="0"/>
              <a:t>12/30/2022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257748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57835E-6B9E-42AF-A960-3D2480829962}" type="datetimeFigureOut">
              <a:rPr lang="en-US" smtClean="0"/>
              <a:t>12/30/2022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3646524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757835E-6B9E-42AF-A960-3D2480829962}" type="datetimeFigureOut">
              <a:rPr lang="en-US" smtClean="0"/>
              <a:t>12/30/2022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775FE4-47A6-4DFD-A160-488723337E15}" type="slidenum">
              <a:rPr lang="en-US" smtClean="0"/>
              <a:t>‹#›</a:t>
            </a:fld>
            <a:endParaRPr lang="en-US"/>
          </a:p>
        </p:txBody>
      </p:sp>
    </p:spTree>
    <p:extLst>
      <p:ext uri="{BB962C8B-B14F-4D97-AF65-F5344CB8AC3E}">
        <p14:creationId xmlns:p14="http://schemas.microsoft.com/office/powerpoint/2010/main" val="122385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57835E-6B9E-42AF-A960-3D2480829962}" type="datetimeFigureOut">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75FE4-47A6-4DFD-A160-488723337E15}" type="slidenum">
              <a:rPr lang="en-US" smtClean="0"/>
              <a:t>‹#›</a:t>
            </a:fld>
            <a:endParaRPr lang="en-US"/>
          </a:p>
        </p:txBody>
      </p:sp>
    </p:spTree>
    <p:extLst>
      <p:ext uri="{BB962C8B-B14F-4D97-AF65-F5344CB8AC3E}">
        <p14:creationId xmlns:p14="http://schemas.microsoft.com/office/powerpoint/2010/main" val="299352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757835E-6B9E-42AF-A960-3D2480829962}" type="datetimeFigureOut">
              <a:rPr lang="en-US" smtClean="0"/>
              <a:t>12/30/2022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6775FE4-47A6-4DFD-A160-488723337E1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6046419"/>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shraS@saccounty.gov" TargetMode="External"/><Relationship Id="rId2" Type="http://schemas.openxmlformats.org/officeDocument/2006/relationships/hyperlink" Target="mailto:Mendonsaa@saccounty.net" TargetMode="External"/><Relationship Id="rId1" Type="http://schemas.openxmlformats.org/officeDocument/2006/relationships/slideLayout" Target="../slideLayouts/slideLayout2.xml"/><Relationship Id="rId5" Type="http://schemas.openxmlformats.org/officeDocument/2006/relationships/hyperlink" Target="mailto:Landefeldj@saccounty.gov" TargetMode="External"/><Relationship Id="rId4" Type="http://schemas.openxmlformats.org/officeDocument/2006/relationships/hyperlink" Target="mailto:OrsulakMa@saccounty.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D3065-812C-41E6-07E0-7C626D35746C}"/>
              </a:ext>
            </a:extLst>
          </p:cNvPr>
          <p:cNvSpPr>
            <a:spLocks noGrp="1"/>
          </p:cNvSpPr>
          <p:nvPr>
            <p:ph type="ctrTitle"/>
          </p:nvPr>
        </p:nvSpPr>
        <p:spPr>
          <a:ln w="76200">
            <a:solidFill>
              <a:schemeClr val="accent2">
                <a:lumMod val="75000"/>
              </a:schemeClr>
            </a:solidFill>
          </a:ln>
        </p:spPr>
        <p:txBody>
          <a:bodyPr>
            <a:normAutofit/>
          </a:bodyPr>
          <a:lstStyle/>
          <a:p>
            <a:pPr algn="ctr"/>
            <a:r>
              <a:rPr lang="en-US" sz="4800" b="1" i="1" dirty="0" smtClean="0">
                <a:solidFill>
                  <a:schemeClr val="accent1">
                    <a:lumMod val="75000"/>
                  </a:schemeClr>
                </a:solidFill>
              </a:rPr>
              <a:t>SCHC </a:t>
            </a:r>
            <a:r>
              <a:rPr lang="en-US" sz="4800" b="1" i="1" dirty="0">
                <a:solidFill>
                  <a:schemeClr val="accent1">
                    <a:lumMod val="75000"/>
                  </a:schemeClr>
                </a:solidFill>
              </a:rPr>
              <a:t>Mobile Integrated Health </a:t>
            </a:r>
            <a:r>
              <a:rPr lang="en-US" sz="4800" b="1" i="1" dirty="0" smtClean="0">
                <a:solidFill>
                  <a:schemeClr val="accent1">
                    <a:lumMod val="75000"/>
                  </a:schemeClr>
                </a:solidFill>
              </a:rPr>
              <a:t>Unit</a:t>
            </a:r>
            <a:br>
              <a:rPr lang="en-US" sz="4800" b="1" i="1" dirty="0" smtClean="0">
                <a:solidFill>
                  <a:schemeClr val="accent1">
                    <a:lumMod val="75000"/>
                  </a:schemeClr>
                </a:solidFill>
              </a:rPr>
            </a:br>
            <a:r>
              <a:rPr lang="en-US" sz="4800" i="1" dirty="0">
                <a:solidFill>
                  <a:schemeClr val="accent1">
                    <a:lumMod val="75000"/>
                  </a:schemeClr>
                </a:solidFill>
              </a:rPr>
              <a:t>a</a:t>
            </a:r>
            <a:r>
              <a:rPr lang="en-US" sz="4800" i="1" dirty="0" smtClean="0">
                <a:solidFill>
                  <a:schemeClr val="accent1">
                    <a:lumMod val="75000"/>
                  </a:schemeClr>
                </a:solidFill>
              </a:rPr>
              <a:t>nd </a:t>
            </a:r>
            <a:r>
              <a:rPr lang="en-US" sz="4800" b="1" i="1" dirty="0" smtClean="0">
                <a:solidFill>
                  <a:schemeClr val="accent1">
                    <a:lumMod val="75000"/>
                  </a:schemeClr>
                </a:solidFill>
              </a:rPr>
              <a:t/>
            </a:r>
            <a:br>
              <a:rPr lang="en-US" sz="4800" b="1" i="1" dirty="0" smtClean="0">
                <a:solidFill>
                  <a:schemeClr val="accent1">
                    <a:lumMod val="75000"/>
                  </a:schemeClr>
                </a:solidFill>
              </a:rPr>
            </a:br>
            <a:r>
              <a:rPr lang="en-US" sz="4800" b="1" i="1" dirty="0" smtClean="0">
                <a:solidFill>
                  <a:schemeClr val="accent1">
                    <a:lumMod val="75000"/>
                  </a:schemeClr>
                </a:solidFill>
              </a:rPr>
              <a:t>Street </a:t>
            </a:r>
            <a:r>
              <a:rPr lang="en-US" sz="4800" b="1" i="1" dirty="0">
                <a:solidFill>
                  <a:schemeClr val="accent1">
                    <a:lumMod val="75000"/>
                  </a:schemeClr>
                </a:solidFill>
              </a:rPr>
              <a:t>Medicine </a:t>
            </a:r>
            <a:r>
              <a:rPr lang="en-US" sz="4800" b="1" i="1" dirty="0" smtClean="0">
                <a:solidFill>
                  <a:schemeClr val="accent1">
                    <a:lumMod val="75000"/>
                  </a:schemeClr>
                </a:solidFill>
              </a:rPr>
              <a:t>Services</a:t>
            </a:r>
            <a:r>
              <a:rPr lang="en-US" sz="5400" b="1" i="1" dirty="0" smtClean="0">
                <a:solidFill>
                  <a:schemeClr val="accent1">
                    <a:lumMod val="75000"/>
                  </a:schemeClr>
                </a:solidFill>
              </a:rPr>
              <a:t/>
            </a:r>
            <a:br>
              <a:rPr lang="en-US" sz="5400" b="1" i="1" dirty="0" smtClean="0">
                <a:solidFill>
                  <a:schemeClr val="accent1">
                    <a:lumMod val="75000"/>
                  </a:schemeClr>
                </a:solidFill>
              </a:rPr>
            </a:br>
            <a:endParaRPr lang="en-US" sz="5400" b="1" i="1" dirty="0">
              <a:solidFill>
                <a:schemeClr val="accent1">
                  <a:lumMod val="75000"/>
                </a:schemeClr>
              </a:solidFill>
            </a:endParaRPr>
          </a:p>
        </p:txBody>
      </p:sp>
      <p:sp>
        <p:nvSpPr>
          <p:cNvPr id="3" name="Subtitle 2">
            <a:extLst>
              <a:ext uri="{FF2B5EF4-FFF2-40B4-BE49-F238E27FC236}">
                <a16:creationId xmlns:a16="http://schemas.microsoft.com/office/drawing/2014/main" id="{F9674346-F2B7-A35F-DDBF-0FB464B251D0}"/>
              </a:ext>
            </a:extLst>
          </p:cNvPr>
          <p:cNvSpPr>
            <a:spLocks noGrp="1"/>
          </p:cNvSpPr>
          <p:nvPr>
            <p:ph type="subTitle" idx="1"/>
          </p:nvPr>
        </p:nvSpPr>
        <p:spPr>
          <a:xfrm>
            <a:off x="1100051" y="4455620"/>
            <a:ext cx="10058400" cy="1463042"/>
          </a:xfrm>
        </p:spPr>
        <p:txBody>
          <a:bodyPr>
            <a:normAutofit fontScale="25000" lnSpcReduction="20000"/>
          </a:bodyPr>
          <a:lstStyle/>
          <a:p>
            <a:r>
              <a:rPr lang="en-US" sz="7000" dirty="0">
                <a:solidFill>
                  <a:schemeClr val="tx1"/>
                </a:solidFill>
              </a:rPr>
              <a:t>Presentation to </a:t>
            </a:r>
            <a:r>
              <a:rPr lang="en-US" sz="7000" dirty="0" smtClean="0">
                <a:solidFill>
                  <a:schemeClr val="tx1"/>
                </a:solidFill>
              </a:rPr>
              <a:t>PHAB by </a:t>
            </a:r>
            <a:r>
              <a:rPr lang="en-US" sz="7000" dirty="0" smtClean="0">
                <a:solidFill>
                  <a:schemeClr val="accent1">
                    <a:lumMod val="75000"/>
                  </a:schemeClr>
                </a:solidFill>
              </a:rPr>
              <a:t>:</a:t>
            </a:r>
          </a:p>
          <a:p>
            <a:r>
              <a:rPr lang="en-US" sz="9600" b="1" i="1" dirty="0" smtClean="0">
                <a:solidFill>
                  <a:schemeClr val="accent1">
                    <a:lumMod val="75000"/>
                  </a:schemeClr>
                </a:solidFill>
              </a:rPr>
              <a:t>Dr. Susmita Mishra</a:t>
            </a:r>
            <a:r>
              <a:rPr lang="en-US" sz="9600" b="1" i="1" dirty="0">
                <a:solidFill>
                  <a:schemeClr val="accent1">
                    <a:lumMod val="75000"/>
                  </a:schemeClr>
                </a:solidFill>
              </a:rPr>
              <a:t> </a:t>
            </a:r>
            <a:r>
              <a:rPr lang="en-US" sz="9600" b="1" i="1" dirty="0" smtClean="0">
                <a:solidFill>
                  <a:schemeClr val="accent1">
                    <a:lumMod val="75000"/>
                  </a:schemeClr>
                </a:solidFill>
              </a:rPr>
              <a:t>,  </a:t>
            </a:r>
            <a:r>
              <a:rPr lang="en-US" sz="9600" b="1" i="1" dirty="0">
                <a:solidFill>
                  <a:schemeClr val="accent1">
                    <a:lumMod val="75000"/>
                  </a:schemeClr>
                </a:solidFill>
              </a:rPr>
              <a:t>Dr. Mary Kathryn Orsulak</a:t>
            </a:r>
          </a:p>
          <a:p>
            <a:endParaRPr lang="en-US" sz="2800" b="1" dirty="0">
              <a:solidFill>
                <a:schemeClr val="accent1">
                  <a:lumMod val="75000"/>
                </a:schemeClr>
              </a:solidFill>
            </a:endParaRPr>
          </a:p>
          <a:p>
            <a:r>
              <a:rPr lang="en-US" sz="8000" b="1" i="1" dirty="0" smtClean="0">
                <a:solidFill>
                  <a:schemeClr val="accent1">
                    <a:lumMod val="75000"/>
                  </a:schemeClr>
                </a:solidFill>
              </a:rPr>
              <a:t>January 4</a:t>
            </a:r>
            <a:r>
              <a:rPr lang="en-US" sz="8000" b="1" i="1" baseline="30000" dirty="0" smtClean="0">
                <a:solidFill>
                  <a:schemeClr val="accent1">
                    <a:lumMod val="75000"/>
                  </a:schemeClr>
                </a:solidFill>
              </a:rPr>
              <a:t>th</a:t>
            </a:r>
            <a:r>
              <a:rPr lang="en-US" sz="8000" b="1" i="1" dirty="0" smtClean="0">
                <a:solidFill>
                  <a:schemeClr val="accent1">
                    <a:lumMod val="75000"/>
                  </a:schemeClr>
                </a:solidFill>
              </a:rPr>
              <a:t>, 2023</a:t>
            </a:r>
            <a:endParaRPr lang="en-US" sz="8000" b="1" i="1" dirty="0">
              <a:solidFill>
                <a:schemeClr val="accent1">
                  <a:lumMod val="75000"/>
                </a:schemeClr>
              </a:solidFill>
            </a:endParaRPr>
          </a:p>
        </p:txBody>
      </p:sp>
    </p:spTree>
    <p:extLst>
      <p:ext uri="{BB962C8B-B14F-4D97-AF65-F5344CB8AC3E}">
        <p14:creationId xmlns:p14="http://schemas.microsoft.com/office/powerpoint/2010/main" val="4015007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515" y="497377"/>
            <a:ext cx="7026102" cy="5269577"/>
          </a:xfrm>
          <a:prstGeom prst="rect">
            <a:avLst/>
          </a:prstGeom>
          <a:solidFill>
            <a:srgbClr val="FFFFFF">
              <a:shade val="85000"/>
            </a:srgbClr>
          </a:solidFill>
          <a:ln w="190500" cap="sq">
            <a:solidFill>
              <a:schemeClr val="accent2">
                <a:lumMod val="75000"/>
              </a:schemeClr>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202631" y="1485900"/>
            <a:ext cx="5303520" cy="3977640"/>
          </a:xfrm>
          <a:prstGeom prst="snip2DiagRect">
            <a:avLst/>
          </a:prstGeom>
          <a:solidFill>
            <a:srgbClr val="FFFFFF">
              <a:shade val="85000"/>
            </a:srgbClr>
          </a:solidFill>
          <a:ln w="88900" cap="sq">
            <a:solidFill>
              <a:schemeClr val="accent2">
                <a:lumMod val="75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20511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FEF9A-CA6A-3E58-3C13-5E4B47DA5888}"/>
              </a:ext>
            </a:extLst>
          </p:cNvPr>
          <p:cNvSpPr>
            <a:spLocks noGrp="1"/>
          </p:cNvSpPr>
          <p:nvPr>
            <p:ph type="title"/>
          </p:nvPr>
        </p:nvSpPr>
        <p:spPr/>
        <p:txBody>
          <a:bodyPr>
            <a:normAutofit/>
          </a:bodyPr>
          <a:lstStyle/>
          <a:p>
            <a:r>
              <a:rPr lang="en-US" sz="3600" b="1" dirty="0" smtClean="0">
                <a:solidFill>
                  <a:schemeClr val="accent1">
                    <a:lumMod val="75000"/>
                  </a:schemeClr>
                </a:solidFill>
              </a:rPr>
              <a:t>Community </a:t>
            </a:r>
            <a:r>
              <a:rPr lang="en-US" sz="3600" b="1" dirty="0">
                <a:solidFill>
                  <a:schemeClr val="accent1">
                    <a:lumMod val="75000"/>
                  </a:schemeClr>
                </a:solidFill>
              </a:rPr>
              <a:t>Partners </a:t>
            </a:r>
            <a:endParaRPr lang="en-US" sz="3600" dirty="0">
              <a:solidFill>
                <a:schemeClr val="accent1">
                  <a:lumMod val="75000"/>
                </a:schemeClr>
              </a:solidFill>
            </a:endParaRPr>
          </a:p>
        </p:txBody>
      </p:sp>
      <p:sp>
        <p:nvSpPr>
          <p:cNvPr id="3" name="Content Placeholder 2">
            <a:extLst>
              <a:ext uri="{FF2B5EF4-FFF2-40B4-BE49-F238E27FC236}">
                <a16:creationId xmlns:a16="http://schemas.microsoft.com/office/drawing/2014/main" id="{E22DAD1E-CC7A-A782-60AA-1F5AF93DE0B6}"/>
              </a:ext>
            </a:extLst>
          </p:cNvPr>
          <p:cNvSpPr>
            <a:spLocks noGrp="1"/>
          </p:cNvSpPr>
          <p:nvPr>
            <p:ph idx="1"/>
          </p:nvPr>
        </p:nvSpPr>
        <p:spPr/>
        <p:txBody>
          <a:bodyPr>
            <a:normAutofit/>
          </a:bodyPr>
          <a:lstStyle/>
          <a:p>
            <a:pPr marL="0" indent="0">
              <a:buNone/>
            </a:pPr>
            <a:r>
              <a:rPr lang="en-US" sz="2400" b="1" i="1" dirty="0" smtClean="0">
                <a:solidFill>
                  <a:schemeClr val="accent1">
                    <a:lumMod val="75000"/>
                  </a:schemeClr>
                </a:solidFill>
              </a:rPr>
              <a:t>Current: </a:t>
            </a:r>
          </a:p>
          <a:p>
            <a:pPr>
              <a:buFont typeface="Wingdings" panose="05000000000000000000" pitchFamily="2" charset="2"/>
              <a:buChar char="q"/>
            </a:pPr>
            <a:r>
              <a:rPr lang="en-US" dirty="0"/>
              <a:t>County Public Health and </a:t>
            </a:r>
            <a:r>
              <a:rPr lang="en-US" dirty="0" smtClean="0"/>
              <a:t>UC Davis</a:t>
            </a:r>
          </a:p>
          <a:p>
            <a:pPr marL="0" indent="0">
              <a:buNone/>
            </a:pPr>
            <a:r>
              <a:rPr lang="en-US" sz="2400" b="1" i="1" dirty="0" smtClean="0">
                <a:solidFill>
                  <a:schemeClr val="accent1">
                    <a:lumMod val="75000"/>
                  </a:schemeClr>
                </a:solidFill>
              </a:rPr>
              <a:t>Potential:</a:t>
            </a:r>
          </a:p>
          <a:p>
            <a:pPr>
              <a:buFont typeface="Wingdings" panose="05000000000000000000" pitchFamily="2" charset="2"/>
              <a:buChar char="q"/>
            </a:pPr>
            <a:r>
              <a:rPr lang="en-US" dirty="0"/>
              <a:t>County Behavior Health- HEART </a:t>
            </a:r>
            <a:r>
              <a:rPr lang="en-US" dirty="0" smtClean="0"/>
              <a:t>Team</a:t>
            </a:r>
            <a:endParaRPr lang="en-US" dirty="0"/>
          </a:p>
          <a:p>
            <a:pPr>
              <a:buFont typeface="Wingdings" panose="05000000000000000000" pitchFamily="2" charset="2"/>
              <a:buChar char="q"/>
            </a:pPr>
            <a:r>
              <a:rPr lang="en-US" dirty="0"/>
              <a:t>Community Based Organizations</a:t>
            </a:r>
          </a:p>
          <a:p>
            <a:pPr>
              <a:buFont typeface="Wingdings" panose="05000000000000000000" pitchFamily="2" charset="2"/>
              <a:buChar char="q"/>
            </a:pPr>
            <a:r>
              <a:rPr lang="en-US" dirty="0"/>
              <a:t>Office of Homeless Initiatives</a:t>
            </a:r>
          </a:p>
          <a:p>
            <a:pPr>
              <a:buFont typeface="Wingdings" panose="05000000000000000000" pitchFamily="2" charset="2"/>
              <a:buChar char="q"/>
            </a:pPr>
            <a:r>
              <a:rPr lang="en-US" dirty="0" smtClean="0"/>
              <a:t>Other </a:t>
            </a:r>
            <a:r>
              <a:rPr lang="en-US" dirty="0"/>
              <a:t>Street Medicine </a:t>
            </a:r>
            <a:r>
              <a:rPr lang="en-US" dirty="0" smtClean="0"/>
              <a:t>Providers</a:t>
            </a:r>
            <a:endParaRPr lang="en-US" dirty="0"/>
          </a:p>
          <a:p>
            <a:pPr marL="0" indent="0">
              <a:buNone/>
            </a:pPr>
            <a:endParaRPr lang="en-US" dirty="0"/>
          </a:p>
        </p:txBody>
      </p:sp>
    </p:spTree>
    <p:extLst>
      <p:ext uri="{BB962C8B-B14F-4D97-AF65-F5344CB8AC3E}">
        <p14:creationId xmlns:p14="http://schemas.microsoft.com/office/powerpoint/2010/main" val="75631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93CC-E65B-D488-A79C-1D6E5F690402}"/>
              </a:ext>
            </a:extLst>
          </p:cNvPr>
          <p:cNvSpPr>
            <a:spLocks noGrp="1"/>
          </p:cNvSpPr>
          <p:nvPr>
            <p:ph type="title"/>
          </p:nvPr>
        </p:nvSpPr>
        <p:spPr/>
        <p:txBody>
          <a:bodyPr>
            <a:normAutofit/>
          </a:bodyPr>
          <a:lstStyle/>
          <a:p>
            <a:r>
              <a:rPr lang="en-US" sz="3600" b="1" dirty="0">
                <a:solidFill>
                  <a:schemeClr val="accent1">
                    <a:lumMod val="75000"/>
                  </a:schemeClr>
                </a:solidFill>
              </a:rPr>
              <a:t>Challenges</a:t>
            </a:r>
          </a:p>
        </p:txBody>
      </p:sp>
      <p:sp>
        <p:nvSpPr>
          <p:cNvPr id="3" name="Content Placeholder 2">
            <a:extLst>
              <a:ext uri="{FF2B5EF4-FFF2-40B4-BE49-F238E27FC236}">
                <a16:creationId xmlns:a16="http://schemas.microsoft.com/office/drawing/2014/main" id="{692B89D2-440A-A902-15E4-EEA680D5D15F}"/>
              </a:ext>
            </a:extLst>
          </p:cNvPr>
          <p:cNvSpPr>
            <a:spLocks noGrp="1"/>
          </p:cNvSpPr>
          <p:nvPr>
            <p:ph idx="1"/>
          </p:nvPr>
        </p:nvSpPr>
        <p:spPr/>
        <p:txBody>
          <a:bodyPr/>
          <a:lstStyle/>
          <a:p>
            <a:pPr lvl="0">
              <a:buFont typeface="Wingdings" panose="05000000000000000000" pitchFamily="2" charset="2"/>
              <a:buChar char="Ø"/>
            </a:pPr>
            <a:endParaRPr lang="en-US" dirty="0" smtClean="0"/>
          </a:p>
          <a:p>
            <a:pPr lvl="0">
              <a:buFont typeface="Wingdings" panose="05000000000000000000" pitchFamily="2" charset="2"/>
              <a:buChar char="Ø"/>
            </a:pPr>
            <a:r>
              <a:rPr lang="en-US" dirty="0" smtClean="0"/>
              <a:t>Many </a:t>
            </a:r>
            <a:r>
              <a:rPr lang="en-US" dirty="0"/>
              <a:t>agencies and programs involved in the street medicine service arena</a:t>
            </a:r>
          </a:p>
          <a:p>
            <a:pPr marL="0" indent="0">
              <a:buNone/>
            </a:pPr>
            <a:r>
              <a:rPr lang="en-US" dirty="0"/>
              <a:t>Good challenge but many of us are working in </a:t>
            </a:r>
            <a:r>
              <a:rPr lang="en-US" dirty="0" smtClean="0"/>
              <a:t>silos</a:t>
            </a:r>
          </a:p>
          <a:p>
            <a:pPr marL="0" indent="0">
              <a:buNone/>
            </a:pPr>
            <a:endParaRPr lang="en-US" dirty="0"/>
          </a:p>
          <a:p>
            <a:pPr lvl="0">
              <a:buFont typeface="Wingdings" panose="05000000000000000000" pitchFamily="2" charset="2"/>
              <a:buChar char="Ø"/>
            </a:pPr>
            <a:r>
              <a:rPr lang="en-US" dirty="0"/>
              <a:t>Billing and </a:t>
            </a:r>
            <a:r>
              <a:rPr lang="en-US" dirty="0" smtClean="0"/>
              <a:t>funding for </a:t>
            </a:r>
            <a:r>
              <a:rPr lang="en-US" dirty="0"/>
              <a:t>services to </a:t>
            </a:r>
            <a:r>
              <a:rPr lang="en-US" dirty="0" smtClean="0"/>
              <a:t>clients , who are not </a:t>
            </a:r>
            <a:r>
              <a:rPr lang="en-US" dirty="0"/>
              <a:t>assigned to the </a:t>
            </a:r>
            <a:r>
              <a:rPr lang="en-US" dirty="0" smtClean="0"/>
              <a:t>clinic  and for non-direct </a:t>
            </a:r>
            <a:r>
              <a:rPr lang="en-US" dirty="0"/>
              <a:t>medical </a:t>
            </a:r>
            <a:r>
              <a:rPr lang="en-US" dirty="0" smtClean="0"/>
              <a:t>services’</a:t>
            </a:r>
            <a:endParaRPr lang="en-US" dirty="0"/>
          </a:p>
          <a:p>
            <a:endParaRPr lang="en-US" dirty="0"/>
          </a:p>
        </p:txBody>
      </p:sp>
    </p:spTree>
    <p:extLst>
      <p:ext uri="{BB962C8B-B14F-4D97-AF65-F5344CB8AC3E}">
        <p14:creationId xmlns:p14="http://schemas.microsoft.com/office/powerpoint/2010/main" val="3519429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AC6E-470A-D8CA-7549-FFD16BC9C541}"/>
              </a:ext>
            </a:extLst>
          </p:cNvPr>
          <p:cNvSpPr>
            <a:spLocks noGrp="1"/>
          </p:cNvSpPr>
          <p:nvPr>
            <p:ph type="title"/>
          </p:nvPr>
        </p:nvSpPr>
        <p:spPr/>
        <p:txBody>
          <a:bodyPr>
            <a:normAutofit/>
          </a:bodyPr>
          <a:lstStyle/>
          <a:p>
            <a:r>
              <a:rPr lang="en-US" sz="3600" b="1" dirty="0">
                <a:solidFill>
                  <a:schemeClr val="accent1">
                    <a:lumMod val="75000"/>
                  </a:schemeClr>
                </a:solidFill>
              </a:rPr>
              <a:t>Opportunities &amp; Solutions</a:t>
            </a:r>
          </a:p>
        </p:txBody>
      </p:sp>
      <p:sp>
        <p:nvSpPr>
          <p:cNvPr id="3" name="Content Placeholder 2">
            <a:extLst>
              <a:ext uri="{FF2B5EF4-FFF2-40B4-BE49-F238E27FC236}">
                <a16:creationId xmlns:a16="http://schemas.microsoft.com/office/drawing/2014/main" id="{C7D23DC3-D58B-AFE0-EE77-3FF091556B46}"/>
              </a:ext>
            </a:extLst>
          </p:cNvPr>
          <p:cNvSpPr>
            <a:spLocks noGrp="1"/>
          </p:cNvSpPr>
          <p:nvPr>
            <p:ph idx="1"/>
          </p:nvPr>
        </p:nvSpPr>
        <p:spPr/>
        <p:txBody>
          <a:bodyPr/>
          <a:lstStyle/>
          <a:p>
            <a:r>
              <a:rPr lang="en-US" dirty="0"/>
              <a:t> </a:t>
            </a:r>
          </a:p>
          <a:p>
            <a:pPr>
              <a:buFont typeface="Wingdings" panose="05000000000000000000" pitchFamily="2" charset="2"/>
              <a:buChar char="Ø"/>
            </a:pPr>
            <a:r>
              <a:rPr lang="en-US" dirty="0"/>
              <a:t>Enhance current </a:t>
            </a:r>
            <a:r>
              <a:rPr lang="en-US" dirty="0" smtClean="0"/>
              <a:t>partnerships with Public </a:t>
            </a:r>
            <a:r>
              <a:rPr lang="en-US" dirty="0"/>
              <a:t>Health and </a:t>
            </a:r>
            <a:r>
              <a:rPr lang="en-US" dirty="0" smtClean="0"/>
              <a:t>UC Davis</a:t>
            </a:r>
          </a:p>
          <a:p>
            <a:pPr marL="0" indent="0">
              <a:buNone/>
            </a:pPr>
            <a:endParaRPr lang="en-US" dirty="0" smtClean="0"/>
          </a:p>
          <a:p>
            <a:pPr>
              <a:buFont typeface="Wingdings" panose="05000000000000000000" pitchFamily="2" charset="2"/>
              <a:buChar char="Ø"/>
            </a:pPr>
            <a:r>
              <a:rPr lang="en-US" dirty="0"/>
              <a:t>C</a:t>
            </a:r>
            <a:r>
              <a:rPr lang="en-US" dirty="0" smtClean="0"/>
              <a:t>ontinue </a:t>
            </a:r>
            <a:r>
              <a:rPr lang="en-US" dirty="0"/>
              <a:t>to meet and talk to other agencies to find out where we can partner, merge or link services</a:t>
            </a:r>
          </a:p>
          <a:p>
            <a:pPr marL="292608" lvl="1" indent="0">
              <a:buNone/>
            </a:pPr>
            <a:endParaRPr lang="en-US" dirty="0"/>
          </a:p>
        </p:txBody>
      </p:sp>
    </p:spTree>
    <p:extLst>
      <p:ext uri="{BB962C8B-B14F-4D97-AF65-F5344CB8AC3E}">
        <p14:creationId xmlns:p14="http://schemas.microsoft.com/office/powerpoint/2010/main" val="2783221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7DFE-6C30-83C1-4816-84DAE9F09252}"/>
              </a:ext>
            </a:extLst>
          </p:cNvPr>
          <p:cNvSpPr>
            <a:spLocks noGrp="1"/>
          </p:cNvSpPr>
          <p:nvPr>
            <p:ph type="title"/>
          </p:nvPr>
        </p:nvSpPr>
        <p:spPr/>
        <p:txBody>
          <a:bodyPr>
            <a:normAutofit/>
          </a:bodyPr>
          <a:lstStyle/>
          <a:p>
            <a:r>
              <a:rPr lang="en-US" sz="3600" b="1" dirty="0">
                <a:solidFill>
                  <a:schemeClr val="accent1">
                    <a:lumMod val="75000"/>
                  </a:schemeClr>
                </a:solidFill>
              </a:rPr>
              <a:t>Conclusion</a:t>
            </a:r>
          </a:p>
        </p:txBody>
      </p:sp>
      <p:sp>
        <p:nvSpPr>
          <p:cNvPr id="3" name="Content Placeholder 2">
            <a:extLst>
              <a:ext uri="{FF2B5EF4-FFF2-40B4-BE49-F238E27FC236}">
                <a16:creationId xmlns:a16="http://schemas.microsoft.com/office/drawing/2014/main" id="{752D9126-9D05-CED5-CAAB-FBF56C0DD9EB}"/>
              </a:ext>
            </a:extLst>
          </p:cNvPr>
          <p:cNvSpPr>
            <a:spLocks noGrp="1"/>
          </p:cNvSpPr>
          <p:nvPr>
            <p:ph idx="1"/>
          </p:nvPr>
        </p:nvSpPr>
        <p:spPr>
          <a:xfrm>
            <a:off x="1828800" y="2402686"/>
            <a:ext cx="7697585" cy="2593262"/>
          </a:xfrm>
          <a:ln w="57150">
            <a:solidFill>
              <a:schemeClr val="accent2">
                <a:lumMod val="75000"/>
              </a:schemeClr>
            </a:solidFill>
          </a:ln>
        </p:spPr>
        <p:style>
          <a:lnRef idx="0">
            <a:scrgbClr r="0" g="0" b="0"/>
          </a:lnRef>
          <a:fillRef idx="1003">
            <a:schemeClr val="lt1"/>
          </a:fillRef>
          <a:effectRef idx="0">
            <a:scrgbClr r="0" g="0" b="0"/>
          </a:effectRef>
          <a:fontRef idx="major"/>
        </p:style>
        <p:txBody>
          <a:bodyPr/>
          <a:lstStyle/>
          <a:p>
            <a:pPr algn="ctr"/>
            <a:endParaRPr lang="en-US" sz="3600" i="1" dirty="0" smtClean="0">
              <a:solidFill>
                <a:schemeClr val="accent1">
                  <a:lumMod val="75000"/>
                </a:schemeClr>
              </a:solidFill>
            </a:endParaRPr>
          </a:p>
          <a:p>
            <a:pPr algn="ctr"/>
            <a:r>
              <a:rPr lang="en-US" sz="3600" b="1" i="1" dirty="0" smtClean="0">
                <a:solidFill>
                  <a:schemeClr val="accent1">
                    <a:lumMod val="75000"/>
                  </a:schemeClr>
                </a:solidFill>
              </a:rPr>
              <a:t>We </a:t>
            </a:r>
            <a:r>
              <a:rPr lang="en-US" sz="3600" b="1" i="1" dirty="0">
                <a:solidFill>
                  <a:schemeClr val="accent1">
                    <a:lumMod val="75000"/>
                  </a:schemeClr>
                </a:solidFill>
              </a:rPr>
              <a:t>are entering into a new arena. </a:t>
            </a:r>
            <a:endParaRPr lang="en-US" sz="3600" b="1" i="1" dirty="0" smtClean="0">
              <a:solidFill>
                <a:schemeClr val="accent1">
                  <a:lumMod val="75000"/>
                </a:schemeClr>
              </a:solidFill>
            </a:endParaRPr>
          </a:p>
          <a:p>
            <a:pPr algn="ctr"/>
            <a:r>
              <a:rPr lang="en-US" sz="3600" b="1" i="1" dirty="0" smtClean="0">
                <a:solidFill>
                  <a:schemeClr val="accent1">
                    <a:lumMod val="75000"/>
                  </a:schemeClr>
                </a:solidFill>
              </a:rPr>
              <a:t>It’s </a:t>
            </a:r>
            <a:r>
              <a:rPr lang="en-US" sz="3600" b="1" i="1" dirty="0">
                <a:solidFill>
                  <a:schemeClr val="accent1">
                    <a:lumMod val="75000"/>
                  </a:schemeClr>
                </a:solidFill>
              </a:rPr>
              <a:t>exciting and challenging!</a:t>
            </a:r>
          </a:p>
          <a:p>
            <a:endParaRPr lang="en-US" dirty="0"/>
          </a:p>
        </p:txBody>
      </p:sp>
    </p:spTree>
    <p:extLst>
      <p:ext uri="{BB962C8B-B14F-4D97-AF65-F5344CB8AC3E}">
        <p14:creationId xmlns:p14="http://schemas.microsoft.com/office/powerpoint/2010/main" val="356661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6300-9E4F-9A8E-CE06-7F9454D3E2F4}"/>
              </a:ext>
            </a:extLst>
          </p:cNvPr>
          <p:cNvSpPr>
            <a:spLocks noGrp="1"/>
          </p:cNvSpPr>
          <p:nvPr>
            <p:ph type="title"/>
          </p:nvPr>
        </p:nvSpPr>
        <p:spPr/>
        <p:txBody>
          <a:bodyPr>
            <a:normAutofit/>
          </a:bodyPr>
          <a:lstStyle/>
          <a:p>
            <a:r>
              <a:rPr lang="en-US" sz="3600" b="1" dirty="0">
                <a:solidFill>
                  <a:schemeClr val="accent1">
                    <a:lumMod val="75000"/>
                  </a:schemeClr>
                </a:solidFill>
              </a:rPr>
              <a:t>Contacts</a:t>
            </a:r>
          </a:p>
        </p:txBody>
      </p:sp>
      <p:sp>
        <p:nvSpPr>
          <p:cNvPr id="3" name="Content Placeholder 2">
            <a:extLst>
              <a:ext uri="{FF2B5EF4-FFF2-40B4-BE49-F238E27FC236}">
                <a16:creationId xmlns:a16="http://schemas.microsoft.com/office/drawing/2014/main" id="{F7263C13-7638-D21D-0B9A-C6A7F63569D1}"/>
              </a:ext>
            </a:extLst>
          </p:cNvPr>
          <p:cNvSpPr>
            <a:spLocks noGrp="1"/>
          </p:cNvSpPr>
          <p:nvPr>
            <p:ph idx="1"/>
          </p:nvPr>
        </p:nvSpPr>
        <p:spPr>
          <a:xfrm>
            <a:off x="989215" y="2361124"/>
            <a:ext cx="9991898" cy="2809393"/>
          </a:xfrm>
          <a:ln w="38100">
            <a:solidFill>
              <a:schemeClr val="accent1">
                <a:lumMod val="75000"/>
              </a:schemeClr>
            </a:solidFill>
          </a:ln>
        </p:spPr>
        <p:txBody>
          <a:bodyPr/>
          <a:lstStyle/>
          <a:p>
            <a:pPr>
              <a:lnSpc>
                <a:spcPct val="100000"/>
              </a:lnSpc>
              <a:buFont typeface="Wingdings" panose="05000000000000000000" pitchFamily="2" charset="2"/>
              <a:buChar char="§"/>
            </a:pPr>
            <a:endParaRPr lang="en-US" dirty="0" smtClean="0"/>
          </a:p>
          <a:p>
            <a:pPr>
              <a:lnSpc>
                <a:spcPct val="100000"/>
              </a:lnSpc>
              <a:buFont typeface="Wingdings" panose="05000000000000000000" pitchFamily="2" charset="2"/>
              <a:buChar char="q"/>
            </a:pPr>
            <a:r>
              <a:rPr lang="en-US" dirty="0" smtClean="0"/>
              <a:t>Dr. Andrew Mendonsa , </a:t>
            </a:r>
            <a:r>
              <a:rPr lang="en-US" dirty="0"/>
              <a:t>SCHC Clinic Services Division </a:t>
            </a:r>
            <a:r>
              <a:rPr lang="en-US" dirty="0" smtClean="0"/>
              <a:t>Manager </a:t>
            </a:r>
            <a:r>
              <a:rPr lang="en-US" dirty="0" smtClean="0">
                <a:hlinkClick r:id="rId2"/>
              </a:rPr>
              <a:t>Mendonsaa@saccounty.net</a:t>
            </a:r>
            <a:r>
              <a:rPr lang="en-US" dirty="0" smtClean="0"/>
              <a:t> </a:t>
            </a:r>
          </a:p>
          <a:p>
            <a:pPr>
              <a:lnSpc>
                <a:spcPct val="100000"/>
              </a:lnSpc>
              <a:buFont typeface="Wingdings" panose="05000000000000000000" pitchFamily="2" charset="2"/>
              <a:buChar char="q"/>
            </a:pPr>
            <a:r>
              <a:rPr lang="en-US" dirty="0"/>
              <a:t>Dr. Susmita </a:t>
            </a:r>
            <a:r>
              <a:rPr lang="en-US" dirty="0" smtClean="0"/>
              <a:t>Mishra, SCHC Medical Director                                    </a:t>
            </a:r>
            <a:r>
              <a:rPr lang="en-US" cap="small" dirty="0" smtClean="0">
                <a:hlinkClick r:id="rId3"/>
              </a:rPr>
              <a:t>MishraS@saccounty.gov</a:t>
            </a:r>
            <a:r>
              <a:rPr lang="en-US" cap="small" dirty="0" smtClean="0"/>
              <a:t> </a:t>
            </a:r>
          </a:p>
          <a:p>
            <a:pPr>
              <a:lnSpc>
                <a:spcPct val="100000"/>
              </a:lnSpc>
              <a:buFont typeface="Wingdings" panose="05000000000000000000" pitchFamily="2" charset="2"/>
              <a:buChar char="q"/>
            </a:pPr>
            <a:r>
              <a:rPr lang="en-US" dirty="0"/>
              <a:t>Dr. Mary K Orsulak- UCD Family </a:t>
            </a:r>
            <a:r>
              <a:rPr lang="en-US" dirty="0" smtClean="0"/>
              <a:t>Medicine                                       </a:t>
            </a:r>
            <a:r>
              <a:rPr lang="en-US" dirty="0" smtClean="0">
                <a:hlinkClick r:id="rId4"/>
              </a:rPr>
              <a:t>OrsulakMa@saccounty.gov</a:t>
            </a:r>
            <a:r>
              <a:rPr lang="en-US" dirty="0" smtClean="0"/>
              <a:t> </a:t>
            </a:r>
            <a:endParaRPr lang="en-US" dirty="0"/>
          </a:p>
          <a:p>
            <a:pPr>
              <a:lnSpc>
                <a:spcPct val="100000"/>
              </a:lnSpc>
              <a:buFont typeface="Wingdings" panose="05000000000000000000" pitchFamily="2" charset="2"/>
              <a:buChar char="q"/>
            </a:pPr>
            <a:r>
              <a:rPr lang="en-US" dirty="0"/>
              <a:t>Dr. John Landefeld- UCD Internal </a:t>
            </a:r>
            <a:r>
              <a:rPr lang="en-US" dirty="0" smtClean="0"/>
              <a:t>Medicine                                    </a:t>
            </a:r>
            <a:r>
              <a:rPr lang="en-US" dirty="0" smtClean="0">
                <a:hlinkClick r:id="rId5"/>
              </a:rPr>
              <a:t>Landefeldj@saccounty.gov</a:t>
            </a:r>
            <a:r>
              <a:rPr lang="en-US" dirty="0" smtClean="0"/>
              <a:t> </a:t>
            </a:r>
            <a:endParaRPr lang="en-US" dirty="0"/>
          </a:p>
          <a:p>
            <a:pPr>
              <a:lnSpc>
                <a:spcPct val="100000"/>
              </a:lnSpc>
              <a:buFont typeface="Wingdings" panose="05000000000000000000" pitchFamily="2" charset="2"/>
              <a:buChar char="q"/>
            </a:pPr>
            <a:endParaRPr lang="en-US" cap="small" dirty="0"/>
          </a:p>
          <a:p>
            <a:pPr marL="0" indent="0">
              <a:buNone/>
            </a:pPr>
            <a:endParaRPr lang="en-US" dirty="0"/>
          </a:p>
        </p:txBody>
      </p:sp>
    </p:spTree>
    <p:extLst>
      <p:ext uri="{BB962C8B-B14F-4D97-AF65-F5344CB8AC3E}">
        <p14:creationId xmlns:p14="http://schemas.microsoft.com/office/powerpoint/2010/main" val="388707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6300-9E4F-9A8E-CE06-7F9454D3E2F4}"/>
              </a:ext>
            </a:extLst>
          </p:cNvPr>
          <p:cNvSpPr>
            <a:spLocks noGrp="1"/>
          </p:cNvSpPr>
          <p:nvPr>
            <p:ph type="title"/>
          </p:nvPr>
        </p:nvSpPr>
        <p:spPr>
          <a:xfrm>
            <a:off x="4272742" y="220100"/>
            <a:ext cx="2578331" cy="1450757"/>
          </a:xfrm>
        </p:spPr>
        <p:txBody>
          <a:bodyPr>
            <a:normAutofit/>
          </a:bodyPr>
          <a:lstStyle/>
          <a:p>
            <a:r>
              <a:rPr lang="en-US" sz="7200" b="1" dirty="0" smtClean="0">
                <a:solidFill>
                  <a:schemeClr val="accent1">
                    <a:lumMod val="75000"/>
                  </a:schemeClr>
                </a:solidFill>
              </a:rPr>
              <a:t>Q &amp; A </a:t>
            </a:r>
            <a:endParaRPr lang="en-US" sz="7200" b="1" dirty="0">
              <a:solidFill>
                <a:schemeClr val="accent1">
                  <a:lumMod val="75000"/>
                </a:schemeClr>
              </a:solidFill>
            </a:endParaRPr>
          </a:p>
        </p:txBody>
      </p:sp>
    </p:spTree>
    <p:extLst>
      <p:ext uri="{BB962C8B-B14F-4D97-AF65-F5344CB8AC3E}">
        <p14:creationId xmlns:p14="http://schemas.microsoft.com/office/powerpoint/2010/main" val="1583518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462" y="914400"/>
            <a:ext cx="10058400" cy="4017542"/>
          </a:xfrm>
        </p:spPr>
        <p:txBody>
          <a:bodyPr>
            <a:normAutofit/>
          </a:bodyPr>
          <a:lstStyle/>
          <a:p>
            <a:r>
              <a:rPr lang="en-US" sz="3600" b="1" dirty="0">
                <a:solidFill>
                  <a:schemeClr val="accent1">
                    <a:lumMod val="75000"/>
                  </a:schemeClr>
                </a:solidFill>
              </a:rPr>
              <a:t>Susmita Mishra M.D.</a:t>
            </a:r>
            <a:r>
              <a:rPr lang="en-US" sz="3100" dirty="0"/>
              <a:t/>
            </a:r>
            <a:br>
              <a:rPr lang="en-US" sz="3100" dirty="0"/>
            </a:br>
            <a:r>
              <a:rPr lang="en-US" sz="2000" i="1" dirty="0"/>
              <a:t>Medical Director</a:t>
            </a:r>
            <a:br>
              <a:rPr lang="en-US" sz="2000" i="1" dirty="0"/>
            </a:br>
            <a:r>
              <a:rPr lang="en-US" sz="2000" i="1" dirty="0"/>
              <a:t>Sacramento County Health Center</a:t>
            </a:r>
            <a:br>
              <a:rPr lang="en-US" sz="2000" i="1" dirty="0"/>
            </a:br>
            <a:r>
              <a:rPr lang="en-US" sz="2000" i="1" dirty="0"/>
              <a:t>Department of Primary Health</a:t>
            </a:r>
            <a:r>
              <a:rPr lang="en-US" sz="3100" dirty="0"/>
              <a:t/>
            </a:r>
            <a:br>
              <a:rPr lang="en-US" sz="3100" dirty="0"/>
            </a:br>
            <a:r>
              <a:rPr lang="en-US" sz="3100" dirty="0"/>
              <a:t> </a:t>
            </a:r>
            <a:r>
              <a:rPr lang="en-US" sz="3600" dirty="0"/>
              <a:t/>
            </a:r>
            <a:br>
              <a:rPr lang="en-US" sz="3600" dirty="0"/>
            </a:br>
            <a:r>
              <a:rPr lang="en-US" sz="3600" b="1" dirty="0">
                <a:solidFill>
                  <a:schemeClr val="accent1">
                    <a:lumMod val="75000"/>
                  </a:schemeClr>
                </a:solidFill>
              </a:rPr>
              <a:t>Mary Kathryn Orsulak M.D.</a:t>
            </a:r>
            <a:r>
              <a:rPr lang="en-US" sz="3100" dirty="0"/>
              <a:t/>
            </a:r>
            <a:br>
              <a:rPr lang="en-US" sz="3100" dirty="0"/>
            </a:br>
            <a:r>
              <a:rPr lang="en-US" sz="2000" i="1" dirty="0"/>
              <a:t>Assistant Professor at UCD Department of Family Medicine</a:t>
            </a:r>
            <a:br>
              <a:rPr lang="en-US" sz="2000" i="1" dirty="0"/>
            </a:br>
            <a:r>
              <a:rPr lang="en-US" sz="2000" i="1" dirty="0"/>
              <a:t>Homeless Program Lead, Sacramento County Health Center</a:t>
            </a:r>
            <a:r>
              <a:rPr lang="en-US" sz="3100" dirty="0"/>
              <a:t/>
            </a:r>
            <a:br>
              <a:rPr lang="en-US" sz="3100" dirty="0"/>
            </a:br>
            <a:r>
              <a:rPr lang="en-US" sz="3100" dirty="0"/>
              <a:t/>
            </a:r>
            <a:br>
              <a:rPr lang="en-US" sz="3100" dirty="0"/>
            </a:br>
            <a:r>
              <a:rPr lang="en-US" sz="3100" b="1" dirty="0" smtClean="0"/>
              <a:t>Sacramento </a:t>
            </a:r>
            <a:r>
              <a:rPr lang="en-US" sz="3100" b="1" dirty="0"/>
              <a:t>County Department of Public </a:t>
            </a:r>
            <a:r>
              <a:rPr lang="en-US" sz="3100" b="1" dirty="0" smtClean="0"/>
              <a:t>Health</a:t>
            </a:r>
            <a:endParaRPr lang="en-US" b="1" dirty="0"/>
          </a:p>
        </p:txBody>
      </p:sp>
      <p:pic>
        <p:nvPicPr>
          <p:cNvPr id="3" name="Picture 2"/>
          <p:cNvPicPr>
            <a:picLocks noChangeAspect="1"/>
          </p:cNvPicPr>
          <p:nvPr/>
        </p:nvPicPr>
        <p:blipFill>
          <a:blip r:embed="rId2"/>
          <a:stretch>
            <a:fillRect/>
          </a:stretch>
        </p:blipFill>
        <p:spPr>
          <a:xfrm>
            <a:off x="1057657" y="4838354"/>
            <a:ext cx="2109146" cy="1171748"/>
          </a:xfrm>
          <a:prstGeom prst="rect">
            <a:avLst/>
          </a:prstGeom>
        </p:spPr>
      </p:pic>
    </p:spTree>
    <p:extLst>
      <p:ext uri="{BB962C8B-B14F-4D97-AF65-F5344CB8AC3E}">
        <p14:creationId xmlns:p14="http://schemas.microsoft.com/office/powerpoint/2010/main" val="338813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62C3A0-A9FC-9658-6F19-4B958589D77F}"/>
              </a:ext>
            </a:extLst>
          </p:cNvPr>
          <p:cNvSpPr>
            <a:spLocks noGrp="1"/>
          </p:cNvSpPr>
          <p:nvPr>
            <p:ph type="title"/>
          </p:nvPr>
        </p:nvSpPr>
        <p:spPr/>
        <p:txBody>
          <a:bodyPr>
            <a:normAutofit/>
          </a:bodyPr>
          <a:lstStyle/>
          <a:p>
            <a:r>
              <a:rPr lang="en-US" sz="3600" b="1" dirty="0">
                <a:solidFill>
                  <a:schemeClr val="accent1">
                    <a:lumMod val="75000"/>
                  </a:schemeClr>
                </a:solidFill>
              </a:rPr>
              <a:t>Objectives</a:t>
            </a:r>
          </a:p>
        </p:txBody>
      </p:sp>
      <p:sp>
        <p:nvSpPr>
          <p:cNvPr id="5" name="Content Placeholder 4">
            <a:extLst>
              <a:ext uri="{FF2B5EF4-FFF2-40B4-BE49-F238E27FC236}">
                <a16:creationId xmlns:a16="http://schemas.microsoft.com/office/drawing/2014/main" id="{3F1D4CE2-256D-A673-DCEB-08E201340249}"/>
              </a:ext>
            </a:extLst>
          </p:cNvPr>
          <p:cNvSpPr>
            <a:spLocks noGrp="1"/>
          </p:cNvSpPr>
          <p:nvPr>
            <p:ph idx="1"/>
          </p:nvPr>
        </p:nvSpPr>
        <p:spPr/>
        <p:txBody>
          <a:bodyPr/>
          <a:lstStyle/>
          <a:p>
            <a:pPr lvl="0">
              <a:buFont typeface="Wingdings" panose="05000000000000000000" pitchFamily="2" charset="2"/>
              <a:buChar char="q"/>
            </a:pPr>
            <a:r>
              <a:rPr lang="en-US" dirty="0"/>
              <a:t>W</a:t>
            </a:r>
            <a:r>
              <a:rPr lang="en-US" dirty="0" smtClean="0"/>
              <a:t>ho are the </a:t>
            </a:r>
            <a:r>
              <a:rPr lang="en-US" dirty="0"/>
              <a:t>Sac County Primary Health Mobile and Street Medicine </a:t>
            </a:r>
            <a:r>
              <a:rPr lang="en-US" dirty="0" smtClean="0"/>
              <a:t>team?</a:t>
            </a:r>
            <a:endParaRPr lang="en-US" dirty="0"/>
          </a:p>
          <a:p>
            <a:pPr lvl="0">
              <a:buFont typeface="Wingdings" panose="05000000000000000000" pitchFamily="2" charset="2"/>
              <a:buChar char="q"/>
            </a:pPr>
            <a:r>
              <a:rPr lang="en-US" dirty="0"/>
              <a:t>Mission and </a:t>
            </a:r>
            <a:r>
              <a:rPr lang="en-US" dirty="0" smtClean="0"/>
              <a:t>Goals</a:t>
            </a:r>
            <a:endParaRPr lang="en-US" dirty="0"/>
          </a:p>
          <a:p>
            <a:pPr lvl="0">
              <a:buFont typeface="Wingdings" panose="05000000000000000000" pitchFamily="2" charset="2"/>
              <a:buChar char="q"/>
            </a:pPr>
            <a:r>
              <a:rPr lang="en-US" dirty="0"/>
              <a:t>C</a:t>
            </a:r>
            <a:r>
              <a:rPr lang="en-US" dirty="0" smtClean="0"/>
              <a:t>urrent </a:t>
            </a:r>
            <a:r>
              <a:rPr lang="en-US" dirty="0"/>
              <a:t>and </a:t>
            </a:r>
            <a:r>
              <a:rPr lang="en-US" dirty="0" smtClean="0"/>
              <a:t>Future </a:t>
            </a:r>
            <a:r>
              <a:rPr lang="en-US" dirty="0"/>
              <a:t>S</a:t>
            </a:r>
            <a:r>
              <a:rPr lang="en-US" dirty="0" smtClean="0"/>
              <a:t>ervices</a:t>
            </a:r>
            <a:endParaRPr lang="en-US" dirty="0"/>
          </a:p>
          <a:p>
            <a:pPr lvl="0">
              <a:buFont typeface="Wingdings" panose="05000000000000000000" pitchFamily="2" charset="2"/>
              <a:buChar char="q"/>
            </a:pPr>
            <a:r>
              <a:rPr lang="en-US" dirty="0"/>
              <a:t>W</a:t>
            </a:r>
            <a:r>
              <a:rPr lang="en-US" dirty="0" smtClean="0"/>
              <a:t>ho are we collaborating with?</a:t>
            </a:r>
            <a:endParaRPr lang="en-US" dirty="0"/>
          </a:p>
          <a:p>
            <a:pPr lvl="0">
              <a:buFont typeface="Wingdings" panose="05000000000000000000" pitchFamily="2" charset="2"/>
              <a:buChar char="q"/>
            </a:pPr>
            <a:r>
              <a:rPr lang="en-US" dirty="0"/>
              <a:t>Challenges and Solutions</a:t>
            </a:r>
          </a:p>
          <a:p>
            <a:pPr marL="0" indent="0">
              <a:buNone/>
            </a:pPr>
            <a:endParaRPr lang="en-US" dirty="0"/>
          </a:p>
        </p:txBody>
      </p:sp>
    </p:spTree>
    <p:extLst>
      <p:ext uri="{BB962C8B-B14F-4D97-AF65-F5344CB8AC3E}">
        <p14:creationId xmlns:p14="http://schemas.microsoft.com/office/powerpoint/2010/main" val="1226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62C3A0-A9FC-9658-6F19-4B958589D77F}"/>
              </a:ext>
            </a:extLst>
          </p:cNvPr>
          <p:cNvSpPr>
            <a:spLocks noGrp="1"/>
          </p:cNvSpPr>
          <p:nvPr>
            <p:ph type="title"/>
          </p:nvPr>
        </p:nvSpPr>
        <p:spPr/>
        <p:txBody>
          <a:bodyPr>
            <a:normAutofit/>
          </a:bodyPr>
          <a:lstStyle/>
          <a:p>
            <a:r>
              <a:rPr lang="en-US" sz="3600" b="1" dirty="0" smtClean="0">
                <a:solidFill>
                  <a:schemeClr val="accent1">
                    <a:lumMod val="75000"/>
                  </a:schemeClr>
                </a:solidFill>
              </a:rPr>
              <a:t> </a:t>
            </a:r>
            <a:endParaRPr lang="en-US" sz="3600" b="1" dirty="0">
              <a:solidFill>
                <a:schemeClr val="accent1">
                  <a:lumMod val="75000"/>
                </a:schemeClr>
              </a:solidFill>
            </a:endParaRPr>
          </a:p>
        </p:txBody>
      </p:sp>
      <p:sp>
        <p:nvSpPr>
          <p:cNvPr id="5" name="Content Placeholder 4">
            <a:extLst>
              <a:ext uri="{FF2B5EF4-FFF2-40B4-BE49-F238E27FC236}">
                <a16:creationId xmlns:a16="http://schemas.microsoft.com/office/drawing/2014/main" id="{3F1D4CE2-256D-A673-DCEB-08E201340249}"/>
              </a:ext>
            </a:extLst>
          </p:cNvPr>
          <p:cNvSpPr>
            <a:spLocks noGrp="1"/>
          </p:cNvSpPr>
          <p:nvPr>
            <p:ph idx="1"/>
          </p:nvPr>
        </p:nvSpPr>
        <p:spPr>
          <a:xfrm>
            <a:off x="947651" y="690264"/>
            <a:ext cx="10058400" cy="4862637"/>
          </a:xfrm>
        </p:spPr>
        <p:txBody>
          <a:bodyPr>
            <a:normAutofit fontScale="77500" lnSpcReduction="20000"/>
          </a:bodyPr>
          <a:lstStyle/>
          <a:p>
            <a:r>
              <a:rPr lang="en-US" dirty="0"/>
              <a:t>   </a:t>
            </a:r>
          </a:p>
          <a:p>
            <a:r>
              <a:rPr lang="en-US" sz="4100" dirty="0">
                <a:solidFill>
                  <a:schemeClr val="accent1">
                    <a:lumMod val="75000"/>
                  </a:schemeClr>
                </a:solidFill>
              </a:rPr>
              <a:t>Sac County Primary Health Mobile &amp; Street Medicine TEAM</a:t>
            </a:r>
            <a:endParaRPr lang="en-US" sz="4100" i="1" dirty="0" smtClean="0">
              <a:solidFill>
                <a:schemeClr val="accent1">
                  <a:lumMod val="75000"/>
                </a:schemeClr>
              </a:solidFill>
            </a:endParaRPr>
          </a:p>
          <a:p>
            <a:endParaRPr lang="en-US" sz="3000" b="1" i="1" dirty="0">
              <a:solidFill>
                <a:schemeClr val="accent1">
                  <a:lumMod val="75000"/>
                </a:schemeClr>
              </a:solidFill>
            </a:endParaRPr>
          </a:p>
          <a:p>
            <a:r>
              <a:rPr lang="en-US" sz="3700" b="1" i="1" dirty="0" smtClean="0">
                <a:solidFill>
                  <a:schemeClr val="accent1">
                    <a:lumMod val="75000"/>
                  </a:schemeClr>
                </a:solidFill>
              </a:rPr>
              <a:t>Mobile </a:t>
            </a:r>
            <a:r>
              <a:rPr lang="en-US" sz="3700" b="1" i="1" dirty="0">
                <a:solidFill>
                  <a:schemeClr val="accent1">
                    <a:lumMod val="75000"/>
                  </a:schemeClr>
                </a:solidFill>
              </a:rPr>
              <a:t>and Street Medicine T</a:t>
            </a:r>
            <a:r>
              <a:rPr lang="en-US" sz="3700" b="1" i="1" dirty="0" smtClean="0">
                <a:solidFill>
                  <a:schemeClr val="accent1">
                    <a:lumMod val="75000"/>
                  </a:schemeClr>
                </a:solidFill>
              </a:rPr>
              <a:t>eam</a:t>
            </a:r>
          </a:p>
          <a:p>
            <a:endParaRPr lang="en-US" dirty="0"/>
          </a:p>
          <a:p>
            <a:pPr>
              <a:buFont typeface="Wingdings" panose="05000000000000000000" pitchFamily="2" charset="2"/>
              <a:buChar char="q"/>
            </a:pPr>
            <a:r>
              <a:rPr lang="en-US" sz="2700" dirty="0"/>
              <a:t>Dr. </a:t>
            </a:r>
            <a:r>
              <a:rPr lang="en-US" sz="2700" dirty="0" smtClean="0"/>
              <a:t>Mary K Orsulak </a:t>
            </a:r>
            <a:r>
              <a:rPr lang="en-US" sz="2700" dirty="0"/>
              <a:t>- UCD Family Medicine</a:t>
            </a:r>
          </a:p>
          <a:p>
            <a:pPr>
              <a:buFont typeface="Wingdings" panose="05000000000000000000" pitchFamily="2" charset="2"/>
              <a:buChar char="q"/>
            </a:pPr>
            <a:r>
              <a:rPr lang="en-US" sz="2700" dirty="0"/>
              <a:t>Dr. John Landefeld -UCD Internal Medicine</a:t>
            </a:r>
          </a:p>
          <a:p>
            <a:pPr>
              <a:buFont typeface="Wingdings" panose="05000000000000000000" pitchFamily="2" charset="2"/>
              <a:buChar char="q"/>
            </a:pPr>
            <a:r>
              <a:rPr lang="en-US" sz="2700" dirty="0"/>
              <a:t>Rachel Reed-  Medical Assistant, County Public Health</a:t>
            </a:r>
          </a:p>
          <a:p>
            <a:pPr>
              <a:buFont typeface="Wingdings" panose="05000000000000000000" pitchFamily="2" charset="2"/>
              <a:buChar char="q"/>
            </a:pPr>
            <a:r>
              <a:rPr lang="en-US" sz="2700" dirty="0"/>
              <a:t>Care Management </a:t>
            </a:r>
            <a:r>
              <a:rPr lang="en-US" sz="2700" dirty="0" smtClean="0"/>
              <a:t>Nurse (Pending) </a:t>
            </a:r>
            <a:endParaRPr lang="en-US" sz="2700" dirty="0"/>
          </a:p>
          <a:p>
            <a:pPr>
              <a:buFont typeface="Wingdings" panose="05000000000000000000" pitchFamily="2" charset="2"/>
              <a:buChar char="q"/>
            </a:pPr>
            <a:r>
              <a:rPr lang="en-US" sz="2700" dirty="0"/>
              <a:t>Public Health </a:t>
            </a:r>
            <a:r>
              <a:rPr lang="en-US" sz="2700" dirty="0" smtClean="0"/>
              <a:t>Aide (Pending)</a:t>
            </a:r>
            <a:endParaRPr lang="en-US" sz="2700" dirty="0"/>
          </a:p>
          <a:p>
            <a:pPr>
              <a:buFont typeface="Wingdings" panose="05000000000000000000" pitchFamily="2" charset="2"/>
              <a:buChar char="q"/>
            </a:pPr>
            <a:r>
              <a:rPr lang="en-US" sz="2700" dirty="0">
                <a:solidFill>
                  <a:schemeClr val="tx1"/>
                </a:solidFill>
              </a:rPr>
              <a:t>County Public Health Sexual Health </a:t>
            </a:r>
            <a:r>
              <a:rPr lang="en-US" sz="2700" dirty="0" smtClean="0">
                <a:solidFill>
                  <a:schemeClr val="tx1"/>
                </a:solidFill>
              </a:rPr>
              <a:t>Team</a:t>
            </a:r>
            <a:endParaRPr lang="en-US" sz="2700" dirty="0">
              <a:solidFill>
                <a:schemeClr val="tx1"/>
              </a:solidFill>
            </a:endParaRPr>
          </a:p>
        </p:txBody>
      </p:sp>
    </p:spTree>
    <p:extLst>
      <p:ext uri="{BB962C8B-B14F-4D97-AF65-F5344CB8AC3E}">
        <p14:creationId xmlns:p14="http://schemas.microsoft.com/office/powerpoint/2010/main" val="1048454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62C3A0-A9FC-9658-6F19-4B958589D77F}"/>
              </a:ext>
            </a:extLst>
          </p:cNvPr>
          <p:cNvSpPr>
            <a:spLocks noGrp="1"/>
          </p:cNvSpPr>
          <p:nvPr>
            <p:ph type="title"/>
          </p:nvPr>
        </p:nvSpPr>
        <p:spPr>
          <a:xfrm>
            <a:off x="1230283" y="294916"/>
            <a:ext cx="9792393" cy="1450757"/>
          </a:xfrm>
        </p:spPr>
        <p:txBody>
          <a:bodyPr>
            <a:normAutofit/>
          </a:bodyPr>
          <a:lstStyle/>
          <a:p>
            <a:r>
              <a:rPr lang="en-US" sz="3200" b="1" dirty="0">
                <a:solidFill>
                  <a:schemeClr val="accent1">
                    <a:lumMod val="75000"/>
                  </a:schemeClr>
                </a:solidFill>
              </a:rPr>
              <a:t>Sacramento County Primary Health Loaves and Fishes Team</a:t>
            </a:r>
          </a:p>
        </p:txBody>
      </p:sp>
      <p:sp>
        <p:nvSpPr>
          <p:cNvPr id="5" name="Content Placeholder 4">
            <a:extLst>
              <a:ext uri="{FF2B5EF4-FFF2-40B4-BE49-F238E27FC236}">
                <a16:creationId xmlns:a16="http://schemas.microsoft.com/office/drawing/2014/main" id="{3F1D4CE2-256D-A673-DCEB-08E201340249}"/>
              </a:ext>
            </a:extLst>
          </p:cNvPr>
          <p:cNvSpPr>
            <a:spLocks noGrp="1"/>
          </p:cNvSpPr>
          <p:nvPr>
            <p:ph idx="1"/>
          </p:nvPr>
        </p:nvSpPr>
        <p:spPr/>
        <p:txBody>
          <a:bodyPr>
            <a:normAutofit fontScale="92500" lnSpcReduction="20000"/>
          </a:bodyPr>
          <a:lstStyle/>
          <a:p>
            <a:r>
              <a:rPr lang="en-US" dirty="0"/>
              <a:t> </a:t>
            </a:r>
            <a:endParaRPr lang="en-US" dirty="0" smtClean="0"/>
          </a:p>
          <a:p>
            <a:r>
              <a:rPr lang="en-US" sz="2800" b="1" i="1" dirty="0" smtClean="0">
                <a:solidFill>
                  <a:schemeClr val="accent1">
                    <a:lumMod val="75000"/>
                  </a:schemeClr>
                </a:solidFill>
              </a:rPr>
              <a:t>SCHC </a:t>
            </a:r>
            <a:r>
              <a:rPr lang="en-US" sz="2800" b="1" i="1" dirty="0">
                <a:solidFill>
                  <a:schemeClr val="accent1">
                    <a:lumMod val="75000"/>
                  </a:schemeClr>
                </a:solidFill>
              </a:rPr>
              <a:t>Homeless Team at Loaves and Fishes</a:t>
            </a:r>
          </a:p>
          <a:p>
            <a:pPr>
              <a:buFont typeface="Wingdings" panose="05000000000000000000" pitchFamily="2" charset="2"/>
              <a:buChar char="q"/>
            </a:pPr>
            <a:r>
              <a:rPr lang="en-US" dirty="0"/>
              <a:t>Dr. </a:t>
            </a:r>
            <a:r>
              <a:rPr lang="en-US" dirty="0" smtClean="0"/>
              <a:t>Mary K </a:t>
            </a:r>
            <a:r>
              <a:rPr lang="en-US" dirty="0"/>
              <a:t>Orsulak- UCD </a:t>
            </a:r>
            <a:r>
              <a:rPr lang="en-US" dirty="0" smtClean="0"/>
              <a:t>Family Medicine</a:t>
            </a:r>
            <a:endParaRPr lang="en-US" dirty="0"/>
          </a:p>
          <a:p>
            <a:pPr>
              <a:buFont typeface="Wingdings" panose="05000000000000000000" pitchFamily="2" charset="2"/>
              <a:buChar char="q"/>
            </a:pPr>
            <a:r>
              <a:rPr lang="en-US" dirty="0"/>
              <a:t>Dr. John Landefeld- UCD </a:t>
            </a:r>
            <a:r>
              <a:rPr lang="en-US" dirty="0" smtClean="0"/>
              <a:t>Internal Medicine</a:t>
            </a:r>
            <a:endParaRPr lang="en-US" dirty="0"/>
          </a:p>
          <a:p>
            <a:pPr>
              <a:buFont typeface="Wingdings" panose="05000000000000000000" pitchFamily="2" charset="2"/>
              <a:buChar char="q"/>
            </a:pPr>
            <a:r>
              <a:rPr lang="en-US" dirty="0"/>
              <a:t>Dr. Melody Tran- UCD </a:t>
            </a:r>
            <a:r>
              <a:rPr lang="en-US" dirty="0" smtClean="0"/>
              <a:t>Internal Medicine</a:t>
            </a:r>
            <a:endParaRPr lang="en-US" dirty="0"/>
          </a:p>
          <a:p>
            <a:pPr>
              <a:buFont typeface="Wingdings" panose="05000000000000000000" pitchFamily="2" charset="2"/>
              <a:buChar char="q"/>
            </a:pPr>
            <a:r>
              <a:rPr lang="en-US" dirty="0"/>
              <a:t>Dr. Kirti Malhotra- UCD </a:t>
            </a:r>
            <a:r>
              <a:rPr lang="en-US" dirty="0" smtClean="0"/>
              <a:t>Internal Medicine</a:t>
            </a:r>
            <a:endParaRPr lang="en-US" dirty="0"/>
          </a:p>
          <a:p>
            <a:pPr>
              <a:buFont typeface="Wingdings" panose="05000000000000000000" pitchFamily="2" charset="2"/>
              <a:buChar char="q"/>
            </a:pPr>
            <a:r>
              <a:rPr lang="en-US" dirty="0"/>
              <a:t>Dr. Rachel Robitz- UCD </a:t>
            </a:r>
            <a:r>
              <a:rPr lang="en-US" dirty="0" smtClean="0"/>
              <a:t>Family Medicine / Psychiatry </a:t>
            </a:r>
            <a:endParaRPr lang="en-US" dirty="0"/>
          </a:p>
          <a:p>
            <a:pPr>
              <a:buFont typeface="Wingdings" panose="05000000000000000000" pitchFamily="2" charset="2"/>
              <a:buChar char="q"/>
            </a:pPr>
            <a:r>
              <a:rPr lang="en-US" dirty="0"/>
              <a:t>Dr. Susmita Mishra- </a:t>
            </a:r>
            <a:r>
              <a:rPr lang="en-US" dirty="0" smtClean="0"/>
              <a:t>Sac County </a:t>
            </a:r>
            <a:r>
              <a:rPr lang="en-US" dirty="0"/>
              <a:t>Internal Medicine</a:t>
            </a:r>
          </a:p>
          <a:p>
            <a:pPr>
              <a:buFont typeface="Wingdings" panose="05000000000000000000" pitchFamily="2" charset="2"/>
              <a:buChar char="q"/>
            </a:pPr>
            <a:r>
              <a:rPr lang="en-US" dirty="0"/>
              <a:t>Ailing Wei- PHN, County Primary Health</a:t>
            </a:r>
          </a:p>
          <a:p>
            <a:pPr>
              <a:buFont typeface="Wingdings" panose="05000000000000000000" pitchFamily="2" charset="2"/>
              <a:buChar char="q"/>
            </a:pPr>
            <a:r>
              <a:rPr lang="en-US" dirty="0" smtClean="0"/>
              <a:t> </a:t>
            </a:r>
            <a:r>
              <a:rPr lang="en-US" dirty="0" err="1"/>
              <a:t>Alexs</a:t>
            </a:r>
            <a:r>
              <a:rPr lang="en-US" dirty="0"/>
              <a:t> </a:t>
            </a:r>
            <a:r>
              <a:rPr lang="en-US" dirty="0" err="1"/>
              <a:t>Podlubny</a:t>
            </a:r>
            <a:r>
              <a:rPr lang="en-US" dirty="0" smtClean="0"/>
              <a:t>- AMFT, SUPT </a:t>
            </a:r>
            <a:r>
              <a:rPr lang="en-US" dirty="0"/>
              <a:t>Counselor- County Behavior Health</a:t>
            </a:r>
          </a:p>
          <a:p>
            <a:endParaRPr lang="en-US" dirty="0"/>
          </a:p>
        </p:txBody>
      </p:sp>
    </p:spTree>
    <p:extLst>
      <p:ext uri="{BB962C8B-B14F-4D97-AF65-F5344CB8AC3E}">
        <p14:creationId xmlns:p14="http://schemas.microsoft.com/office/powerpoint/2010/main" val="601545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62C3A0-A9FC-9658-6F19-4B958589D77F}"/>
              </a:ext>
            </a:extLst>
          </p:cNvPr>
          <p:cNvSpPr>
            <a:spLocks noGrp="1"/>
          </p:cNvSpPr>
          <p:nvPr>
            <p:ph type="title"/>
          </p:nvPr>
        </p:nvSpPr>
        <p:spPr/>
        <p:txBody>
          <a:bodyPr>
            <a:normAutofit/>
          </a:bodyPr>
          <a:lstStyle/>
          <a:p>
            <a:r>
              <a:rPr lang="en-US" sz="3600" b="1" dirty="0" smtClean="0">
                <a:solidFill>
                  <a:schemeClr val="accent1">
                    <a:lumMod val="75000"/>
                  </a:schemeClr>
                </a:solidFill>
              </a:rPr>
              <a:t>Mission &amp; Goal</a:t>
            </a:r>
            <a:endParaRPr lang="en-US" sz="3600" b="1" dirty="0">
              <a:solidFill>
                <a:schemeClr val="accent1">
                  <a:lumMod val="75000"/>
                </a:schemeClr>
              </a:solidFill>
            </a:endParaRPr>
          </a:p>
        </p:txBody>
      </p:sp>
      <p:sp>
        <p:nvSpPr>
          <p:cNvPr id="5" name="Content Placeholder 4">
            <a:extLst>
              <a:ext uri="{FF2B5EF4-FFF2-40B4-BE49-F238E27FC236}">
                <a16:creationId xmlns:a16="http://schemas.microsoft.com/office/drawing/2014/main" id="{3F1D4CE2-256D-A673-DCEB-08E201340249}"/>
              </a:ext>
            </a:extLst>
          </p:cNvPr>
          <p:cNvSpPr>
            <a:spLocks noGrp="1"/>
          </p:cNvSpPr>
          <p:nvPr>
            <p:ph idx="1"/>
          </p:nvPr>
        </p:nvSpPr>
        <p:spPr>
          <a:xfrm>
            <a:off x="1097280" y="1845734"/>
            <a:ext cx="10357658" cy="4023360"/>
          </a:xfrm>
        </p:spPr>
        <p:txBody>
          <a:bodyPr>
            <a:normAutofit fontScale="92500" lnSpcReduction="20000"/>
          </a:bodyPr>
          <a:lstStyle/>
          <a:p>
            <a:pPr marL="0" indent="0" algn="ctr">
              <a:lnSpc>
                <a:spcPct val="160000"/>
              </a:lnSpc>
              <a:buNone/>
            </a:pPr>
            <a:r>
              <a:rPr lang="en-US" dirty="0">
                <a:solidFill>
                  <a:schemeClr val="accent1">
                    <a:lumMod val="75000"/>
                  </a:schemeClr>
                </a:solidFill>
              </a:rPr>
              <a:t>In partnership with community organizations, </a:t>
            </a:r>
            <a:r>
              <a:rPr lang="en-US" i="1" dirty="0">
                <a:solidFill>
                  <a:schemeClr val="accent1">
                    <a:lumMod val="75000"/>
                  </a:schemeClr>
                </a:solidFill>
              </a:rPr>
              <a:t>SCHC Mobile Integrated Health Unit</a:t>
            </a:r>
            <a:r>
              <a:rPr lang="en-US" i="1" dirty="0" smtClean="0">
                <a:solidFill>
                  <a:schemeClr val="accent1">
                    <a:lumMod val="75000"/>
                  </a:schemeClr>
                </a:solidFill>
              </a:rPr>
              <a:t> </a:t>
            </a:r>
            <a:r>
              <a:rPr lang="en-US" dirty="0" smtClean="0">
                <a:solidFill>
                  <a:schemeClr val="accent1">
                    <a:lumMod val="75000"/>
                  </a:schemeClr>
                </a:solidFill>
              </a:rPr>
              <a:t>will </a:t>
            </a:r>
            <a:r>
              <a:rPr lang="en-US" dirty="0">
                <a:solidFill>
                  <a:schemeClr val="accent1">
                    <a:lumMod val="75000"/>
                  </a:schemeClr>
                </a:solidFill>
              </a:rPr>
              <a:t>bring comprehensive, low-barrier, compassionate healthcare </a:t>
            </a:r>
            <a:r>
              <a:rPr lang="en-US" dirty="0" smtClean="0">
                <a:solidFill>
                  <a:schemeClr val="accent1">
                    <a:lumMod val="75000"/>
                  </a:schemeClr>
                </a:solidFill>
              </a:rPr>
              <a:t>to the </a:t>
            </a:r>
            <a:r>
              <a:rPr lang="en-US" dirty="0">
                <a:solidFill>
                  <a:schemeClr val="accent1">
                    <a:lumMod val="75000"/>
                  </a:schemeClr>
                </a:solidFill>
              </a:rPr>
              <a:t>people living in </a:t>
            </a:r>
            <a:r>
              <a:rPr lang="en-US" dirty="0" smtClean="0">
                <a:solidFill>
                  <a:schemeClr val="accent1">
                    <a:lumMod val="75000"/>
                  </a:schemeClr>
                </a:solidFill>
              </a:rPr>
              <a:t>encampments </a:t>
            </a:r>
            <a:r>
              <a:rPr lang="en-US" dirty="0">
                <a:solidFill>
                  <a:schemeClr val="accent1">
                    <a:lumMod val="75000"/>
                  </a:schemeClr>
                </a:solidFill>
              </a:rPr>
              <a:t>in Sacramento County. </a:t>
            </a:r>
            <a:endParaRPr lang="en-US" dirty="0" smtClean="0">
              <a:solidFill>
                <a:schemeClr val="accent1">
                  <a:lumMod val="75000"/>
                </a:schemeClr>
              </a:solidFill>
            </a:endParaRPr>
          </a:p>
          <a:p>
            <a:pPr marL="0" indent="0">
              <a:buNone/>
            </a:pPr>
            <a:r>
              <a:rPr lang="en-US" sz="2600" b="1" i="1" dirty="0" smtClean="0">
                <a:solidFill>
                  <a:schemeClr val="accent1">
                    <a:lumMod val="75000"/>
                  </a:schemeClr>
                </a:solidFill>
              </a:rPr>
              <a:t>Goals :</a:t>
            </a:r>
          </a:p>
          <a:p>
            <a:pPr lvl="1">
              <a:lnSpc>
                <a:spcPct val="150000"/>
              </a:lnSpc>
              <a:buFont typeface="Wingdings" panose="05000000000000000000" pitchFamily="2" charset="2"/>
              <a:buChar char="Ø"/>
            </a:pPr>
            <a:r>
              <a:rPr lang="en-US" dirty="0"/>
              <a:t>Define inequities in health outcomes for people experiencing homelessness</a:t>
            </a:r>
          </a:p>
          <a:p>
            <a:pPr lvl="1">
              <a:lnSpc>
                <a:spcPct val="150000"/>
              </a:lnSpc>
              <a:buFont typeface="Wingdings" panose="05000000000000000000" pitchFamily="2" charset="2"/>
              <a:buChar char="Ø"/>
            </a:pPr>
            <a:r>
              <a:rPr lang="en-US" dirty="0"/>
              <a:t>Reduce inequities in health services access among people experiencing homeless</a:t>
            </a:r>
          </a:p>
          <a:p>
            <a:pPr lvl="1">
              <a:lnSpc>
                <a:spcPct val="150000"/>
              </a:lnSpc>
              <a:buFont typeface="Wingdings" panose="05000000000000000000" pitchFamily="2" charset="2"/>
              <a:buChar char="Ø"/>
            </a:pPr>
            <a:r>
              <a:rPr lang="en-US" dirty="0"/>
              <a:t>Include people with lived experience in program design and development</a:t>
            </a:r>
          </a:p>
          <a:p>
            <a:pPr lvl="1">
              <a:lnSpc>
                <a:spcPct val="150000"/>
              </a:lnSpc>
              <a:buFont typeface="Wingdings" panose="05000000000000000000" pitchFamily="2" charset="2"/>
              <a:buChar char="Ø"/>
            </a:pPr>
            <a:r>
              <a:rPr lang="en-US" dirty="0"/>
              <a:t>Partner with community and governmental organizations to increase referrals to housing and other services</a:t>
            </a:r>
          </a:p>
          <a:p>
            <a:pPr lvl="1">
              <a:lnSpc>
                <a:spcPct val="150000"/>
              </a:lnSpc>
              <a:buFont typeface="Wingdings" panose="05000000000000000000" pitchFamily="2" charset="2"/>
              <a:buChar char="Ø"/>
            </a:pPr>
            <a:r>
              <a:rPr lang="en-US" dirty="0"/>
              <a:t>Provide evidence-based substance use disorder treatment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52455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9169" y="282634"/>
            <a:ext cx="8405359" cy="5848772"/>
          </a:xfrm>
          <a:prstGeom prst="round2DiagRect">
            <a:avLst>
              <a:gd name="adj1" fmla="val 16667"/>
              <a:gd name="adj2" fmla="val 0"/>
            </a:avLst>
          </a:prstGeom>
          <a:ln w="88900" cap="sq">
            <a:solidFill>
              <a:schemeClr val="bg2">
                <a:lumMod val="75000"/>
              </a:schemeClr>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751779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FEF9A-CA6A-3E58-3C13-5E4B47DA5888}"/>
              </a:ext>
            </a:extLst>
          </p:cNvPr>
          <p:cNvSpPr>
            <a:spLocks noGrp="1"/>
          </p:cNvSpPr>
          <p:nvPr>
            <p:ph type="title"/>
          </p:nvPr>
        </p:nvSpPr>
        <p:spPr/>
        <p:txBody>
          <a:bodyPr>
            <a:normAutofit/>
          </a:bodyPr>
          <a:lstStyle/>
          <a:p>
            <a:r>
              <a:rPr lang="en-US" sz="3600" b="1" dirty="0" smtClean="0">
                <a:solidFill>
                  <a:schemeClr val="accent1">
                    <a:lumMod val="75000"/>
                  </a:schemeClr>
                </a:solidFill>
              </a:rPr>
              <a:t>Services</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E22DAD1E-CC7A-A782-60AA-1F5AF93DE0B6}"/>
              </a:ext>
            </a:extLst>
          </p:cNvPr>
          <p:cNvSpPr>
            <a:spLocks noGrp="1"/>
          </p:cNvSpPr>
          <p:nvPr>
            <p:ph idx="1"/>
          </p:nvPr>
        </p:nvSpPr>
        <p:spPr>
          <a:xfrm>
            <a:off x="216132" y="1845733"/>
            <a:ext cx="11895512" cy="4338935"/>
          </a:xfrm>
        </p:spPr>
        <p:txBody>
          <a:bodyPr>
            <a:normAutofit fontScale="62500" lnSpcReduction="20000"/>
          </a:bodyPr>
          <a:lstStyle/>
          <a:p>
            <a:pPr marL="0" indent="0">
              <a:buNone/>
            </a:pPr>
            <a:r>
              <a:rPr lang="en-US" sz="4000" b="1" i="1" dirty="0">
                <a:solidFill>
                  <a:schemeClr val="accent1">
                    <a:lumMod val="75000"/>
                  </a:schemeClr>
                </a:solidFill>
              </a:rPr>
              <a:t>Current Mobile and Street Medicine </a:t>
            </a:r>
            <a:r>
              <a:rPr lang="en-US" sz="4000" b="1" i="1" dirty="0" smtClean="0">
                <a:solidFill>
                  <a:schemeClr val="accent1">
                    <a:lumMod val="75000"/>
                  </a:schemeClr>
                </a:solidFill>
              </a:rPr>
              <a:t>Services</a:t>
            </a:r>
            <a:endParaRPr lang="en-US" sz="4000" dirty="0"/>
          </a:p>
          <a:p>
            <a:pPr lvl="1">
              <a:lnSpc>
                <a:spcPct val="160000"/>
              </a:lnSpc>
              <a:buFont typeface="Wingdings" panose="05000000000000000000" pitchFamily="2" charset="2"/>
              <a:buChar char="q"/>
            </a:pPr>
            <a:r>
              <a:rPr lang="en-US" sz="3200" dirty="0" smtClean="0"/>
              <a:t>Acute Care Evaluations</a:t>
            </a:r>
          </a:p>
          <a:p>
            <a:pPr lvl="1">
              <a:lnSpc>
                <a:spcPct val="160000"/>
              </a:lnSpc>
              <a:buFont typeface="Wingdings" panose="05000000000000000000" pitchFamily="2" charset="2"/>
              <a:buChar char="q"/>
            </a:pPr>
            <a:r>
              <a:rPr lang="en-US" sz="3200" dirty="0" smtClean="0"/>
              <a:t>Longitudinal Primary Care Visits </a:t>
            </a:r>
          </a:p>
          <a:p>
            <a:pPr lvl="1">
              <a:lnSpc>
                <a:spcPct val="160000"/>
              </a:lnSpc>
              <a:buFont typeface="Wingdings" panose="05000000000000000000" pitchFamily="2" charset="2"/>
              <a:buChar char="q"/>
            </a:pPr>
            <a:r>
              <a:rPr lang="en-US" sz="3200" dirty="0" smtClean="0"/>
              <a:t>Wound Care</a:t>
            </a:r>
          </a:p>
          <a:p>
            <a:pPr lvl="1">
              <a:lnSpc>
                <a:spcPct val="160000"/>
              </a:lnSpc>
              <a:buFont typeface="Wingdings" panose="05000000000000000000" pitchFamily="2" charset="2"/>
              <a:buChar char="q"/>
            </a:pPr>
            <a:r>
              <a:rPr lang="en-US" sz="3200" dirty="0" smtClean="0"/>
              <a:t>STI testing (in partnership with Sac County Public Health) : </a:t>
            </a:r>
            <a:r>
              <a:rPr lang="en-US" sz="3200" b="1" dirty="0" smtClean="0"/>
              <a:t>Rapid HIV, </a:t>
            </a:r>
            <a:r>
              <a:rPr lang="en-US" sz="3200" b="1" dirty="0" err="1" smtClean="0"/>
              <a:t>Hep</a:t>
            </a:r>
            <a:r>
              <a:rPr lang="en-US" sz="3200" b="1" dirty="0" smtClean="0"/>
              <a:t> C, Rapid Syphilis &amp; Multi-site CT/GC </a:t>
            </a:r>
          </a:p>
          <a:p>
            <a:pPr lvl="1">
              <a:lnSpc>
                <a:spcPct val="160000"/>
              </a:lnSpc>
              <a:buFont typeface="Wingdings" panose="05000000000000000000" pitchFamily="2" charset="2"/>
              <a:buChar char="q"/>
            </a:pPr>
            <a:r>
              <a:rPr lang="en-US" sz="3200" dirty="0" smtClean="0"/>
              <a:t>TB testing and provision of TB cards</a:t>
            </a:r>
          </a:p>
          <a:p>
            <a:pPr lvl="1">
              <a:lnSpc>
                <a:spcPct val="160000"/>
              </a:lnSpc>
              <a:buFont typeface="Wingdings" panose="05000000000000000000" pitchFamily="2" charset="2"/>
              <a:buChar char="q"/>
            </a:pPr>
            <a:r>
              <a:rPr lang="en-US" sz="3200" dirty="0" smtClean="0"/>
              <a:t>Immunizations </a:t>
            </a:r>
          </a:p>
          <a:p>
            <a:pPr lvl="1">
              <a:lnSpc>
                <a:spcPct val="160000"/>
              </a:lnSpc>
              <a:buFont typeface="Wingdings" panose="05000000000000000000" pitchFamily="2" charset="2"/>
              <a:buChar char="q"/>
            </a:pPr>
            <a:r>
              <a:rPr lang="en-US" sz="3200" dirty="0" smtClean="0"/>
              <a:t>Medication storage and dispensing </a:t>
            </a:r>
          </a:p>
        </p:txBody>
      </p:sp>
    </p:spTree>
    <p:extLst>
      <p:ext uri="{BB962C8B-B14F-4D97-AF65-F5344CB8AC3E}">
        <p14:creationId xmlns:p14="http://schemas.microsoft.com/office/powerpoint/2010/main" val="962191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FEF9A-CA6A-3E58-3C13-5E4B47DA5888}"/>
              </a:ext>
            </a:extLst>
          </p:cNvPr>
          <p:cNvSpPr>
            <a:spLocks noGrp="1"/>
          </p:cNvSpPr>
          <p:nvPr>
            <p:ph type="title"/>
          </p:nvPr>
        </p:nvSpPr>
        <p:spPr/>
        <p:txBody>
          <a:bodyPr>
            <a:normAutofit/>
          </a:bodyPr>
          <a:lstStyle/>
          <a:p>
            <a:r>
              <a:rPr lang="en-US" sz="3600" b="1" dirty="0" smtClean="0">
                <a:solidFill>
                  <a:schemeClr val="accent1">
                    <a:lumMod val="75000"/>
                  </a:schemeClr>
                </a:solidFill>
              </a:rPr>
              <a:t>Services</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E22DAD1E-CC7A-A782-60AA-1F5AF93DE0B6}"/>
              </a:ext>
            </a:extLst>
          </p:cNvPr>
          <p:cNvSpPr>
            <a:spLocks noGrp="1"/>
          </p:cNvSpPr>
          <p:nvPr>
            <p:ph idx="1"/>
          </p:nvPr>
        </p:nvSpPr>
        <p:spPr/>
        <p:txBody>
          <a:bodyPr>
            <a:normAutofit/>
          </a:bodyPr>
          <a:lstStyle/>
          <a:p>
            <a:pPr marL="0" indent="0">
              <a:buNone/>
            </a:pPr>
            <a:r>
              <a:rPr lang="en-US" sz="2900" b="1" i="1" dirty="0" smtClean="0">
                <a:solidFill>
                  <a:schemeClr val="accent1">
                    <a:lumMod val="75000"/>
                  </a:schemeClr>
                </a:solidFill>
              </a:rPr>
              <a:t>Future Mobile </a:t>
            </a:r>
            <a:r>
              <a:rPr lang="en-US" sz="2900" b="1" i="1" dirty="0">
                <a:solidFill>
                  <a:schemeClr val="accent1">
                    <a:lumMod val="75000"/>
                  </a:schemeClr>
                </a:solidFill>
              </a:rPr>
              <a:t>and Street Medicine </a:t>
            </a:r>
            <a:r>
              <a:rPr lang="en-US" sz="2900" b="1" i="1" dirty="0" smtClean="0">
                <a:solidFill>
                  <a:schemeClr val="accent1">
                    <a:lumMod val="75000"/>
                  </a:schemeClr>
                </a:solidFill>
              </a:rPr>
              <a:t>Services</a:t>
            </a:r>
            <a:endParaRPr lang="en-US" dirty="0"/>
          </a:p>
          <a:p>
            <a:pPr>
              <a:buFont typeface="Wingdings" panose="05000000000000000000" pitchFamily="2" charset="2"/>
              <a:buChar char="q"/>
            </a:pPr>
            <a:r>
              <a:rPr lang="en-US" dirty="0"/>
              <a:t>P</a:t>
            </a:r>
            <a:r>
              <a:rPr lang="en-US" dirty="0" smtClean="0"/>
              <a:t>rovide </a:t>
            </a:r>
            <a:r>
              <a:rPr lang="en-US" dirty="0"/>
              <a:t>above services at additional locations</a:t>
            </a:r>
          </a:p>
          <a:p>
            <a:pPr>
              <a:buFont typeface="Wingdings" panose="05000000000000000000" pitchFamily="2" charset="2"/>
              <a:buChar char="q"/>
            </a:pPr>
            <a:r>
              <a:rPr lang="en-US" dirty="0" smtClean="0"/>
              <a:t>Increase </a:t>
            </a:r>
            <a:r>
              <a:rPr lang="en-US" dirty="0"/>
              <a:t>the number of street service medicine service days</a:t>
            </a:r>
          </a:p>
          <a:p>
            <a:pPr>
              <a:buFont typeface="Wingdings" panose="05000000000000000000" pitchFamily="2" charset="2"/>
              <a:buChar char="q"/>
            </a:pPr>
            <a:r>
              <a:rPr lang="en-US" dirty="0" smtClean="0"/>
              <a:t>Linkage </a:t>
            </a:r>
            <a:r>
              <a:rPr lang="en-US" dirty="0"/>
              <a:t>to Enhanced Care Management and Community Support Services</a:t>
            </a:r>
          </a:p>
          <a:p>
            <a:pPr>
              <a:buFont typeface="Wingdings" panose="05000000000000000000" pitchFamily="2" charset="2"/>
              <a:buChar char="q"/>
            </a:pPr>
            <a:r>
              <a:rPr lang="en-US" dirty="0" smtClean="0"/>
              <a:t>Partner </a:t>
            </a:r>
            <a:r>
              <a:rPr lang="en-US" dirty="0"/>
              <a:t>with County, City, Community organizations to coordinate services</a:t>
            </a:r>
          </a:p>
          <a:p>
            <a:endParaRPr lang="en-US" dirty="0"/>
          </a:p>
        </p:txBody>
      </p:sp>
    </p:spTree>
    <p:extLst>
      <p:ext uri="{BB962C8B-B14F-4D97-AF65-F5344CB8AC3E}">
        <p14:creationId xmlns:p14="http://schemas.microsoft.com/office/powerpoint/2010/main" val="47208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9C325B17C39934F9179D5C265E3F5E7" ma:contentTypeVersion="3" ma:contentTypeDescription="Create a new document." ma:contentTypeScope="" ma:versionID="e761cc9e3636822b31a99cfe28591220">
  <xsd:schema xmlns:xsd="http://www.w3.org/2001/XMLSchema" xmlns:xs="http://www.w3.org/2001/XMLSchema" xmlns:p="http://schemas.microsoft.com/office/2006/metadata/properties" xmlns:ns1="http://schemas.microsoft.com/sharepoint/v3" xmlns:ns2="bc076434-9c87-441b-b12b-d6574d868ccf" targetNamespace="http://schemas.microsoft.com/office/2006/metadata/properties" ma:root="true" ma:fieldsID="f85df3f6993da920b755d058bd646a1e" ns1:_="" ns2:_="">
    <xsd:import namespace="http://schemas.microsoft.com/sharepoint/v3"/>
    <xsd:import namespace="bc076434-9c87-441b-b12b-d6574d868cc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ma:readOnly="false">
      <xsd:simpleType>
        <xsd:restriction base="dms:Unknown"/>
      </xsd:simpleType>
    </xsd:element>
    <xsd:element name="PublishingExpirationDate" ma:index="9" nillable="true" ma:displayName="Scheduling End Dat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c076434-9c87-441b-b12b-d6574d868ccf"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B3EBE20-D3FD-401B-9736-B5ADC3736C83}"/>
</file>

<file path=customXml/itemProps2.xml><?xml version="1.0" encoding="utf-8"?>
<ds:datastoreItem xmlns:ds="http://schemas.openxmlformats.org/officeDocument/2006/customXml" ds:itemID="{B10E7C80-CBF7-447B-9984-B654FA84E766}"/>
</file>

<file path=customXml/itemProps3.xml><?xml version="1.0" encoding="utf-8"?>
<ds:datastoreItem xmlns:ds="http://schemas.openxmlformats.org/officeDocument/2006/customXml" ds:itemID="{8BEAE2C6-FF75-4244-B271-803F0E9BD2FF}"/>
</file>

<file path=docProps/app.xml><?xml version="1.0" encoding="utf-8"?>
<Properties xmlns="http://schemas.openxmlformats.org/officeDocument/2006/extended-properties" xmlns:vt="http://schemas.openxmlformats.org/officeDocument/2006/docPropsVTypes">
  <Template>Retrospect</Template>
  <TotalTime>420</TotalTime>
  <Words>588</Words>
  <Application>Microsoft Office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Wingdings</vt:lpstr>
      <vt:lpstr>Retrospect</vt:lpstr>
      <vt:lpstr>SCHC Mobile Integrated Health Unit and  Street Medicine Services </vt:lpstr>
      <vt:lpstr>Susmita Mishra M.D. Medical Director Sacramento County Health Center Department of Primary Health   Mary Kathryn Orsulak M.D. Assistant Professor at UCD Department of Family Medicine Homeless Program Lead, Sacramento County Health Center  Sacramento County Department of Public Health</vt:lpstr>
      <vt:lpstr>Objectives</vt:lpstr>
      <vt:lpstr> </vt:lpstr>
      <vt:lpstr>Sacramento County Primary Health Loaves and Fishes Team</vt:lpstr>
      <vt:lpstr>Mission &amp; Goal</vt:lpstr>
      <vt:lpstr>PowerPoint Presentation</vt:lpstr>
      <vt:lpstr>Services</vt:lpstr>
      <vt:lpstr>Services</vt:lpstr>
      <vt:lpstr>PowerPoint Presentation</vt:lpstr>
      <vt:lpstr>Community Partners </vt:lpstr>
      <vt:lpstr>Challenges</vt:lpstr>
      <vt:lpstr>Opportunities &amp; Solutions</vt:lpstr>
      <vt:lpstr>Conclusion</vt:lpstr>
      <vt:lpstr>Contacts</vt:lpstr>
      <vt:lpstr>Q &amp; 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Libby Abbott</dc:creator>
  <cp:lastModifiedBy>Golshanara. Neilu</cp:lastModifiedBy>
  <cp:revision>25</cp:revision>
  <dcterms:created xsi:type="dcterms:W3CDTF">2022-12-23T16:00:30Z</dcterms:created>
  <dcterms:modified xsi:type="dcterms:W3CDTF">2022-12-30T16:28:51Z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0x010100E9C325B17C39934F9179D5C265E3F5E7</vt:lpwstr>
  </property>
</Properties>
</file>