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8.xml" ContentType="application/vnd.openxmlformats-officedocument.presentationml.notesSlide+xml"/>
  <Override PartName="/ppt/tags/tag19.xml" ContentType="application/vnd.openxmlformats-officedocument.presentationml.tags+xml"/>
  <Override PartName="/ppt/notesSlides/notesSlide9.xml" ContentType="application/vnd.openxmlformats-officedocument.presentationml.notesSlide+xml"/>
  <Override PartName="/ppt/tags/tag20.xml" ContentType="application/vnd.openxmlformats-officedocument.presentationml.tags+xml"/>
  <Override PartName="/ppt/notesSlides/notesSlide10.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256" r:id="rId5"/>
    <p:sldId id="3754" r:id="rId6"/>
    <p:sldId id="295" r:id="rId7"/>
    <p:sldId id="346" r:id="rId8"/>
    <p:sldId id="328" r:id="rId9"/>
    <p:sldId id="329" r:id="rId10"/>
    <p:sldId id="347" r:id="rId11"/>
    <p:sldId id="336" r:id="rId12"/>
    <p:sldId id="3755" r:id="rId13"/>
    <p:sldId id="351" r:id="rId14"/>
    <p:sldId id="352" r:id="rId15"/>
    <p:sldId id="345" r:id="rId16"/>
    <p:sldId id="3756" r:id="rId17"/>
    <p:sldId id="355" r:id="rId18"/>
    <p:sldId id="3665" r:id="rId19"/>
    <p:sldId id="381" r:id="rId20"/>
    <p:sldId id="3752" r:id="rId21"/>
  </p:sldIdLst>
  <p:sldSz cx="9144000" cy="6858000" type="screen4x3"/>
  <p:notesSz cx="7315200" cy="9601200"/>
  <p:custDataLst>
    <p:tags r:id="rId2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4" userDrawn="1">
          <p15:clr>
            <a:srgbClr val="A4A3A4"/>
          </p15:clr>
        </p15:guide>
        <p15:guide id="2" pos="168" userDrawn="1">
          <p15:clr>
            <a:srgbClr val="A4A3A4"/>
          </p15:clr>
        </p15:guide>
        <p15:guide id="3" pos="5616" userDrawn="1">
          <p15:clr>
            <a:srgbClr val="A4A3A4"/>
          </p15:clr>
        </p15:guide>
        <p15:guide id="4" pos="2880" userDrawn="1">
          <p15:clr>
            <a:srgbClr val="A4A3A4"/>
          </p15:clr>
        </p15:guide>
        <p15:guide id="5" orient="horz" pos="223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31A1A20-ACF1-7798-D1CF-CB4390776096}" name="Melora Simon" initials="MS" userId="S::msimon@chcf.org::39b9c9e8-8619-4f72-9770-a04f375b381a" providerId="AD"/>
  <p188:author id="{F535E45D-8AFC-729B-EB09-C2E564C43723}" name="Paula Ginsborg" initials="PG" userId="S::pginsborg@chcf.org::c4baebb0-3128-4dda-b399-0f2bed7c6217" providerId="AD"/>
  <p188:author id="{A215FE6C-F246-BAF0-5AAB-5F136B6B154E}" name="Eric Antebi" initials="EA" userId="S::eantebi@chcf.org::d0c27236-f262-4843-a68b-b3490f4860bd" providerId="AD"/>
  <p188:author id="{1CF45E8F-120B-7B96-E08A-69D7EE3AE21F}" name="Melora Simon" initials="MS" userId="LlrS+i6F9G4z1tWwJaT9ekHtesD6LXjOyv07P0aNqlc=" providerId="None"/>
  <p188:author id="{0ECB8DDD-AFF1-A39F-3ED7-C406882C27A4}" name="Challen Clarke" initials="CC" userId="S::challenclarke@chcf.org::1106c1dc-7115-4515-beca-d6e89644d07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4A71"/>
    <a:srgbClr val="0E2B4D"/>
    <a:srgbClr val="6A2E43"/>
    <a:srgbClr val="5E8E8A"/>
    <a:srgbClr val="F2F0E6"/>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38" autoAdjust="0"/>
    <p:restoredTop sz="68076" autoAdjust="0"/>
  </p:normalViewPr>
  <p:slideViewPr>
    <p:cSldViewPr snapToGrid="0" showGuides="1">
      <p:cViewPr varScale="1">
        <p:scale>
          <a:sx n="66" d="100"/>
          <a:sy n="66" d="100"/>
        </p:scale>
        <p:origin x="1896" y="36"/>
      </p:cViewPr>
      <p:guideLst>
        <p:guide orient="horz" pos="264"/>
        <p:guide pos="168"/>
        <p:guide pos="5616"/>
        <p:guide pos="2880"/>
        <p:guide orient="horz" pos="2232"/>
      </p:guideLst>
    </p:cSldViewPr>
  </p:slideViewPr>
  <p:outlineViewPr>
    <p:cViewPr>
      <p:scale>
        <a:sx n="33" d="100"/>
        <a:sy n="33" d="100"/>
      </p:scale>
      <p:origin x="0" y="-4509"/>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085797102062501"/>
          <c:y val="8.3735408918346174E-2"/>
          <c:w val="0.49319529970618214"/>
          <c:h val="0.84625061450593719"/>
        </c:manualLayout>
      </c:layout>
      <c:barChart>
        <c:barDir val="bar"/>
        <c:grouping val="stacked"/>
        <c:varyColors val="0"/>
        <c:ser>
          <c:idx val="0"/>
          <c:order val="0"/>
          <c:tx>
            <c:strRef>
              <c:f>Sheet1!$B$1</c:f>
              <c:strCache>
                <c:ptCount val="1"/>
                <c:pt idx="0">
                  <c:v>% getting recommended care</c:v>
                </c:pt>
              </c:strCache>
            </c:strRef>
          </c:tx>
          <c:spPr>
            <a:solidFill>
              <a:schemeClr val="accent1"/>
            </a:solidFill>
            <a:ln>
              <a:noFill/>
            </a:ln>
            <a:effectLst/>
          </c:spPr>
          <c:invertIfNegative val="0"/>
          <c:dLbls>
            <c:dLbl>
              <c:idx val="0"/>
              <c:layout>
                <c:manualLayout>
                  <c:x val="1.2589364663338581E-2"/>
                  <c:y val="-7.93112337680504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16B-4F9E-A124-E0E10F225E0B}"/>
                </c:ext>
              </c:extLst>
            </c:dLbl>
            <c:dLbl>
              <c:idx val="1"/>
              <c:layout>
                <c:manualLayout>
                  <c:x val="4.1964548877794503E-3"/>
                  <c:y val="-6.66214363651625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16B-4F9E-A124-E0E10F225E0B}"/>
                </c:ext>
              </c:extLst>
            </c:dLbl>
            <c:dLbl>
              <c:idx val="2"/>
              <c:layout>
                <c:manualLayout>
                  <c:x val="-2.0982274438897633E-3"/>
                  <c:y val="-6.97938857158844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16B-4F9E-A124-E0E10F225E0B}"/>
                </c:ext>
              </c:extLst>
            </c:dLbl>
            <c:dLbl>
              <c:idx val="3"/>
              <c:layout>
                <c:manualLayout>
                  <c:x val="6.2946823316692132E-3"/>
                  <c:y val="-7.61387844173284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16B-4F9E-A124-E0E10F225E0B}"/>
                </c:ext>
              </c:extLst>
            </c:dLbl>
            <c:dLbl>
              <c:idx val="4"/>
              <c:layout>
                <c:manualLayout>
                  <c:x val="0"/>
                  <c:y val="-7.61387844173284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16B-4F9E-A124-E0E10F225E0B}"/>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SUD follow-up within 7 days of ED visit</c:v>
                </c:pt>
                <c:pt idx="1">
                  <c:v>Developmental Screening in the first 3 years</c:v>
                </c:pt>
                <c:pt idx="2">
                  <c:v>Initiation of SUD treatment within 14 days of diagnosis</c:v>
                </c:pt>
                <c:pt idx="3">
                  <c:v>Well Child Visits in the first 15 months</c:v>
                </c:pt>
                <c:pt idx="4">
                  <c:v>Diabetes screening for people on antipsychotic medications</c:v>
                </c:pt>
              </c:strCache>
            </c:strRef>
          </c:cat>
          <c:val>
            <c:numRef>
              <c:f>Sheet1!$B$2:$B$6</c:f>
              <c:numCache>
                <c:formatCode>0.00%</c:formatCode>
                <c:ptCount val="5"/>
                <c:pt idx="0">
                  <c:v>7.5999999999999998E-2</c:v>
                </c:pt>
                <c:pt idx="1">
                  <c:v>0.222</c:v>
                </c:pt>
                <c:pt idx="2">
                  <c:v>0.35099999999999998</c:v>
                </c:pt>
                <c:pt idx="3">
                  <c:v>0.54600000000000004</c:v>
                </c:pt>
                <c:pt idx="4">
                  <c:v>0.77100000000000002</c:v>
                </c:pt>
              </c:numCache>
            </c:numRef>
          </c:val>
          <c:extLst>
            <c:ext xmlns:c16="http://schemas.microsoft.com/office/drawing/2014/chart" uri="{C3380CC4-5D6E-409C-BE32-E72D297353CC}">
              <c16:uniqueId val="{00000000-F16B-4F9E-A124-E0E10F225E0B}"/>
            </c:ext>
          </c:extLst>
        </c:ser>
        <c:ser>
          <c:idx val="1"/>
          <c:order val="1"/>
          <c:tx>
            <c:strRef>
              <c:f>Sheet1!$C$1</c:f>
              <c:strCache>
                <c:ptCount val="1"/>
                <c:pt idx="0">
                  <c:v>Gap to National Median</c:v>
                </c:pt>
              </c:strCache>
            </c:strRef>
          </c:tx>
          <c:spPr>
            <a:pattFill prst="dkUpDiag">
              <a:fgClr>
                <a:schemeClr val="bg2">
                  <a:lumMod val="75000"/>
                </a:schemeClr>
              </a:fgClr>
              <a:bgClr>
                <a:schemeClr val="bg2">
                  <a:lumMod val="90000"/>
                </a:schemeClr>
              </a:bgClr>
            </a:pattFill>
            <a:ln>
              <a:noFill/>
            </a:ln>
            <a:effectLst/>
          </c:spPr>
          <c:invertIfNegative val="0"/>
          <c:dLbls>
            <c:dLbl>
              <c:idx val="0"/>
              <c:layout>
                <c:manualLayout>
                  <c:x val="7.973264286781101E-2"/>
                  <c:y val="-9.517348052166174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16B-4F9E-A124-E0E10F225E0B}"/>
                </c:ext>
              </c:extLst>
            </c:dLbl>
            <c:dLbl>
              <c:idx val="1"/>
              <c:layout>
                <c:manualLayout>
                  <c:x val="0.1091078270822677"/>
                  <c:y val="-2.53795948057761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16B-4F9E-A124-E0E10F225E0B}"/>
                </c:ext>
              </c:extLst>
            </c:dLbl>
            <c:dLbl>
              <c:idx val="2"/>
              <c:layout>
                <c:manualLayout>
                  <c:x val="9.0223780087259828E-2"/>
                  <c:y val="-5.07591896115523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16B-4F9E-A124-E0E10F225E0B}"/>
                </c:ext>
              </c:extLst>
            </c:dLbl>
            <c:dLbl>
              <c:idx val="3"/>
              <c:layout>
                <c:manualLayout>
                  <c:x val="9.8616689862818879E-2"/>
                  <c:y val="-6.34489870144404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16B-4F9E-A124-E0E10F225E0B}"/>
                </c:ext>
              </c:extLst>
            </c:dLbl>
            <c:dLbl>
              <c:idx val="4"/>
              <c:layout>
                <c:manualLayout>
                  <c:x val="6.2946823316692907E-2"/>
                  <c:y val="-6.0276537663718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16B-4F9E-A124-E0E10F225E0B}"/>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SUD follow-up within 7 days of ED visit</c:v>
                </c:pt>
                <c:pt idx="1">
                  <c:v>Developmental Screening in the first 3 years</c:v>
                </c:pt>
                <c:pt idx="2">
                  <c:v>Initiation of SUD treatment within 14 days of diagnosis</c:v>
                </c:pt>
                <c:pt idx="3">
                  <c:v>Well Child Visits in the first 15 months</c:v>
                </c:pt>
                <c:pt idx="4">
                  <c:v>Diabetes screening for people on antipsychotic medications</c:v>
                </c:pt>
              </c:strCache>
            </c:strRef>
          </c:cat>
          <c:val>
            <c:numRef>
              <c:f>Sheet1!$C$2:$C$6</c:f>
              <c:numCache>
                <c:formatCode>0.00%</c:formatCode>
                <c:ptCount val="5"/>
                <c:pt idx="0">
                  <c:v>7.5999999999999998E-2</c:v>
                </c:pt>
                <c:pt idx="1">
                  <c:v>0.13400000000000001</c:v>
                </c:pt>
                <c:pt idx="2">
                  <c:v>7.5999999999999998E-2</c:v>
                </c:pt>
                <c:pt idx="3" formatCode="0%">
                  <c:v>0.11</c:v>
                </c:pt>
                <c:pt idx="4">
                  <c:v>3.2000000000000001E-2</c:v>
                </c:pt>
              </c:numCache>
            </c:numRef>
          </c:val>
          <c:extLst>
            <c:ext xmlns:c16="http://schemas.microsoft.com/office/drawing/2014/chart" uri="{C3380CC4-5D6E-409C-BE32-E72D297353CC}">
              <c16:uniqueId val="{00000001-F16B-4F9E-A124-E0E10F225E0B}"/>
            </c:ext>
          </c:extLst>
        </c:ser>
        <c:dLbls>
          <c:showLegendKey val="0"/>
          <c:showVal val="0"/>
          <c:showCatName val="0"/>
          <c:showSerName val="0"/>
          <c:showPercent val="0"/>
          <c:showBubbleSize val="0"/>
        </c:dLbls>
        <c:gapWidth val="76"/>
        <c:overlap val="100"/>
        <c:axId val="1176045616"/>
        <c:axId val="1176046272"/>
      </c:barChart>
      <c:catAx>
        <c:axId val="11760456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lgn="r">
              <a:lnSpc>
                <a:spcPct val="100000"/>
              </a:lnSpc>
              <a:spcBef>
                <a:spcPts val="600"/>
              </a:spcBef>
              <a:defRPr sz="1197" b="0" i="0" u="none" strike="noStrike" kern="1200" baseline="0">
                <a:solidFill>
                  <a:schemeClr val="tx1">
                    <a:lumMod val="65000"/>
                    <a:lumOff val="35000"/>
                  </a:schemeClr>
                </a:solidFill>
                <a:latin typeface="+mn-lt"/>
                <a:ea typeface="+mn-ea"/>
                <a:cs typeface="+mn-cs"/>
              </a:defRPr>
            </a:pPr>
            <a:endParaRPr lang="en-US"/>
          </a:p>
        </c:txPr>
        <c:crossAx val="1176046272"/>
        <c:crosses val="autoZero"/>
        <c:auto val="1"/>
        <c:lblAlgn val="ctr"/>
        <c:lblOffset val="100"/>
        <c:noMultiLvlLbl val="0"/>
      </c:catAx>
      <c:valAx>
        <c:axId val="1176046272"/>
        <c:scaling>
          <c:orientation val="minMax"/>
        </c:scaling>
        <c:delete val="1"/>
        <c:axPos val="t"/>
        <c:numFmt formatCode="0.00%" sourceLinked="1"/>
        <c:majorTickMark val="none"/>
        <c:minorTickMark val="none"/>
        <c:tickLblPos val="nextTo"/>
        <c:crossAx val="1176045616"/>
        <c:crossesAt val="1"/>
        <c:crossBetween val="between"/>
      </c:valAx>
      <c:spPr>
        <a:noFill/>
        <a:ln>
          <a:noFill/>
        </a:ln>
        <a:effectLst/>
      </c:spPr>
    </c:plotArea>
    <c:legend>
      <c:legendPos val="b"/>
      <c:layout>
        <c:manualLayout>
          <c:xMode val="edge"/>
          <c:yMode val="edge"/>
          <c:x val="8.8297585569232437E-2"/>
          <c:y val="0"/>
          <c:w val="0.76878170230688692"/>
          <c:h val="6.642764927064080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A973ADD-1825-40F9-95C5-0A38B7D9059F}" type="datetimeFigureOut">
              <a:rPr lang="en-US" smtClean="0"/>
              <a:t>7/31/2023</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2F97CFAA-25E3-41B1-8354-276BD83D2294}" type="slidenum">
              <a:rPr lang="en-US" smtClean="0"/>
              <a:t>‹#›</a:t>
            </a:fld>
            <a:endParaRPr lang="en-US" dirty="0"/>
          </a:p>
        </p:txBody>
      </p:sp>
    </p:spTree>
    <p:extLst>
      <p:ext uri="{BB962C8B-B14F-4D97-AF65-F5344CB8AC3E}">
        <p14:creationId xmlns:p14="http://schemas.microsoft.com/office/powerpoint/2010/main" val="3177857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Melora Simon, and I am an associate director on the Advancing People-Centered Care Team at the California Health Care Foundation.</a:t>
            </a:r>
          </a:p>
          <a:p>
            <a:endParaRPr lang="en-US" dirty="0"/>
          </a:p>
          <a:p>
            <a:r>
              <a:rPr lang="en-US" b="0" i="1" dirty="0">
                <a:solidFill>
                  <a:srgbClr val="0E2B4D"/>
                </a:solidFill>
                <a:effectLst/>
                <a:latin typeface="source sans pro" panose="020B0503030403020204" pitchFamily="34" charset="0"/>
              </a:rPr>
              <a:t>California Health Care Foundation is an independent, nonprofit philanthropy that works to improve the health care system so that all Californians have the care they need. We focus especially on making sure the health system works for Californians with low incomes and for communities who have traditionally faced the greatest barriers to care. We partner with leaders across the health care safety net to ensure they have the data and resources to make care more just and to drive improvement in a complex system. </a:t>
            </a:r>
            <a:endParaRPr lang="en-US" dirty="0"/>
          </a:p>
        </p:txBody>
      </p:sp>
      <p:sp>
        <p:nvSpPr>
          <p:cNvPr id="4" name="Slide Number Placeholder 3"/>
          <p:cNvSpPr>
            <a:spLocks noGrp="1"/>
          </p:cNvSpPr>
          <p:nvPr>
            <p:ph type="sldNum" sz="quarter" idx="5"/>
          </p:nvPr>
        </p:nvSpPr>
        <p:spPr/>
        <p:txBody>
          <a:bodyPr/>
          <a:lstStyle/>
          <a:p>
            <a:fld id="{2F97CFAA-25E3-41B1-8354-276BD83D2294}" type="slidenum">
              <a:rPr lang="en-US" smtClean="0"/>
              <a:t>1</a:t>
            </a:fld>
            <a:endParaRPr lang="en-US" dirty="0"/>
          </a:p>
        </p:txBody>
      </p:sp>
    </p:spTree>
    <p:extLst>
      <p:ext uri="{BB962C8B-B14F-4D97-AF65-F5344CB8AC3E}">
        <p14:creationId xmlns:p14="http://schemas.microsoft.com/office/powerpoint/2010/main" val="2387491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I have talked about this largely in terms of numbers and facts – at the end of the day, it is about people. We’ve pulled together some stories to help bring the numbers to life, and I encourage you to listen to some of them to better understand why this work is so important. In closing, successful implementation of CalAIM is critical to making sure people like Rosalind get the care they need when they need it. Thank you again for the opportunity to speak to you today.</a:t>
            </a:r>
          </a:p>
        </p:txBody>
      </p:sp>
      <p:sp>
        <p:nvSpPr>
          <p:cNvPr id="4" name="Slide Number Placeholder 3"/>
          <p:cNvSpPr>
            <a:spLocks noGrp="1"/>
          </p:cNvSpPr>
          <p:nvPr>
            <p:ph type="sldNum" sz="quarter" idx="5"/>
          </p:nvPr>
        </p:nvSpPr>
        <p:spPr/>
        <p:txBody>
          <a:bodyPr/>
          <a:lstStyle/>
          <a:p>
            <a:fld id="{2F97CFAA-25E3-41B1-8354-276BD83D2294}" type="slidenum">
              <a:rPr lang="en-US" smtClean="0"/>
              <a:t>12</a:t>
            </a:fld>
            <a:endParaRPr lang="en-US" dirty="0"/>
          </a:p>
        </p:txBody>
      </p:sp>
    </p:spTree>
    <p:extLst>
      <p:ext uri="{BB962C8B-B14F-4D97-AF65-F5344CB8AC3E}">
        <p14:creationId xmlns:p14="http://schemas.microsoft.com/office/powerpoint/2010/main" val="2851189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2215">
              <a:defRPr/>
            </a:pPr>
            <a:fld id="{1CCEDB9E-8F6E-490B-9B0E-CACB89B8384D}" type="slidenum">
              <a:rPr lang="en-US">
                <a:solidFill>
                  <a:prstClr val="black"/>
                </a:solidFill>
                <a:latin typeface="Calibri" panose="020F0502020204030204"/>
              </a:rPr>
              <a:pPr defTabSz="942215">
                <a:defRPr/>
              </a:pPr>
              <a:t>14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373206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2215">
              <a:defRPr/>
            </a:pPr>
            <a:fld id="{1CCEDB9E-8F6E-490B-9B0E-CACB89B8384D}" type="slidenum">
              <a:rPr lang="en-US">
                <a:solidFill>
                  <a:prstClr val="black"/>
                </a:solidFill>
                <a:latin typeface="Calibri" panose="020F0502020204030204"/>
              </a:rPr>
              <a:pPr defTabSz="942215">
                <a:defRPr/>
              </a:pPr>
              <a:t>15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640225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60117">
              <a:defRPr/>
            </a:pPr>
            <a:fld id="{3A898669-0486-429C-A96E-64D0745450CC}" type="slidenum">
              <a:rPr lang="en-US">
                <a:solidFill>
                  <a:prstClr val="black"/>
                </a:solidFill>
                <a:latin typeface="Calibri" panose="020F0502020204030204"/>
              </a:rPr>
              <a:pPr defTabSz="960117">
                <a:defRPr/>
              </a:pPr>
              <a:t>16</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806741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b="1" i="0" dirty="0">
                <a:effectLst/>
                <a:latin typeface="Lato" panose="020F0502020204030203" pitchFamily="34" charset="0"/>
              </a:rPr>
            </a:br>
            <a:r>
              <a:rPr lang="en-US" b="0" i="0" dirty="0">
                <a:effectLst/>
                <a:latin typeface="Arial" panose="020B0604020202020204" pitchFamily="34" charset="0"/>
              </a:rPr>
              <a:t>It's probably worth a reminder that after Medicare and the VA, Medi-Cal is the biggest public health</a:t>
            </a:r>
            <a:br>
              <a:rPr lang="en-US" b="0" i="0" dirty="0">
                <a:effectLst/>
                <a:latin typeface="Lato" panose="020F0502020204030203" pitchFamily="34" charset="0"/>
              </a:rPr>
            </a:br>
            <a:r>
              <a:rPr lang="en-US" b="0" i="0" dirty="0">
                <a:effectLst/>
                <a:latin typeface="Arial" panose="020B0604020202020204" pitchFamily="34" charset="0"/>
              </a:rPr>
              <a:t>program in the country, covering 1 in 3 Californians, half of people with disabilities as well as births</a:t>
            </a:r>
            <a:br>
              <a:rPr lang="en-US" b="0" i="0" dirty="0">
                <a:effectLst/>
                <a:latin typeface="Lato" panose="020F0502020204030203" pitchFamily="34" charset="0"/>
              </a:rPr>
            </a:br>
            <a:r>
              <a:rPr lang="en-US" b="0" i="0" dirty="0">
                <a:effectLst/>
                <a:latin typeface="Arial" panose="020B0604020202020204" pitchFamily="34" charset="0"/>
              </a:rPr>
              <a:t>and school age children and 2/3 of long-term care days.</a:t>
            </a:r>
          </a:p>
          <a:p>
            <a:endParaRPr lang="en-US" b="0" i="0" dirty="0">
              <a:effectLst/>
              <a:latin typeface="Arial" panose="020B0604020202020204" pitchFamily="34" charset="0"/>
            </a:endParaRPr>
          </a:p>
          <a:p>
            <a:r>
              <a:rPr lang="en-US" b="0" i="0" dirty="0">
                <a:effectLst/>
                <a:latin typeface="Arial" panose="020B0604020202020204" pitchFamily="34" charset="0"/>
              </a:rPr>
              <a:t>And Medi-Cal is very comprehensive when it comes to health care, but</a:t>
            </a:r>
            <a:r>
              <a:rPr lang="en-US" b="0" i="0" dirty="0">
                <a:effectLst/>
                <a:latin typeface="Lato" panose="020F0502020204030203" pitchFamily="34" charset="0"/>
              </a:rPr>
              <a:t> it </a:t>
            </a:r>
            <a:r>
              <a:rPr lang="en-US" b="0" i="0" dirty="0">
                <a:effectLst/>
                <a:latin typeface="Arial" panose="020B0604020202020204" pitchFamily="34" charset="0"/>
              </a:rPr>
              <a:t>isn’t a single program. </a:t>
            </a:r>
          </a:p>
          <a:p>
            <a:endParaRPr lang="en-US" b="0" i="0" dirty="0">
              <a:effectLst/>
              <a:latin typeface="Arial" panose="020B0604020202020204" pitchFamily="34" charset="0"/>
            </a:endParaRPr>
          </a:p>
          <a:p>
            <a:r>
              <a:rPr lang="en-US" b="0" i="0" dirty="0">
                <a:effectLst/>
                <a:latin typeface="Arial" panose="020B0604020202020204" pitchFamily="34" charset="0"/>
              </a:rPr>
              <a:t>For physical health care (fly in physical health care), it is mostly administered by Medicaid managed care plans.</a:t>
            </a:r>
          </a:p>
          <a:p>
            <a:r>
              <a:rPr lang="en-US" b="0" i="0" dirty="0">
                <a:effectLst/>
                <a:latin typeface="Arial" panose="020B0604020202020204" pitchFamily="34" charset="0"/>
              </a:rPr>
              <a:t>Unless, of course you are one of the </a:t>
            </a:r>
            <a:r>
              <a:rPr lang="en-US" b="0" i="0" dirty="0">
                <a:solidFill>
                  <a:srgbClr val="000000"/>
                </a:solidFill>
                <a:effectLst/>
                <a:latin typeface="Segoe UI" panose="020B0502040204020203" pitchFamily="34" charset="0"/>
              </a:rPr>
              <a:t>1.6 million beneficiaries dually eligible for Medicare and Medi-Cal. Then, your physical health care is covered by Medicare (fly in dark green woman with cane).</a:t>
            </a:r>
          </a:p>
          <a:p>
            <a:endParaRPr lang="en-US" b="0" i="0" dirty="0">
              <a:solidFill>
                <a:srgbClr val="000000"/>
              </a:solidFill>
              <a:effectLst/>
              <a:latin typeface="Segoe UI" panose="020B0502040204020203" pitchFamily="34" charset="0"/>
            </a:endParaRPr>
          </a:p>
          <a:p>
            <a:r>
              <a:rPr lang="en-US" b="0" i="0" dirty="0">
                <a:solidFill>
                  <a:srgbClr val="000000"/>
                </a:solidFill>
                <a:effectLst/>
                <a:latin typeface="Segoe UI" panose="020B0502040204020203" pitchFamily="34" charset="0"/>
              </a:rPr>
              <a:t>For mental health care (fly in tricolor brain), services are split between Managed care plans, which handle non-specialty mental health care, and county mental health plans which handle specialty mental health care. County behavioral health also handle substance use services, often through a separate managed care plan. </a:t>
            </a:r>
          </a:p>
          <a:p>
            <a:endParaRPr lang="en-US" b="0" i="0" dirty="0">
              <a:solidFill>
                <a:srgbClr val="000000"/>
              </a:solidFill>
              <a:effectLst/>
              <a:latin typeface="Segoe UI" panose="020B0502040204020203" pitchFamily="34" charset="0"/>
            </a:endParaRPr>
          </a:p>
          <a:p>
            <a:r>
              <a:rPr lang="en-US" b="0" i="0" dirty="0">
                <a:effectLst/>
                <a:latin typeface="Arial" panose="020B0604020202020204" pitchFamily="34" charset="0"/>
              </a:rPr>
              <a:t>But some things are handled centrally (fly in all the yellow), like prescription drugs and dental care. And personal care services are handled by yet another state agency, and administered by counties, as are services for kids with special health care needs, and many small specialized programs designed to help people who might otherwise be in nursing homes stay in the community.</a:t>
            </a:r>
          </a:p>
          <a:p>
            <a:endParaRPr lang="en-US" b="0" i="0" dirty="0">
              <a:effectLst/>
              <a:latin typeface="Arial" panose="020B0604020202020204" pitchFamily="34" charset="0"/>
            </a:endParaRPr>
          </a:p>
          <a:p>
            <a:endParaRPr lang="en-US" b="0" i="0" dirty="0">
              <a:effectLst/>
              <a:latin typeface="Arial" panose="020B0604020202020204" pitchFamily="34" charset="0"/>
            </a:endParaRPr>
          </a:p>
          <a:p>
            <a:r>
              <a:rPr lang="en-US" b="0" i="0" dirty="0">
                <a:effectLst/>
                <a:latin typeface="Arial" panose="020B0604020202020204" pitchFamily="34" charset="0"/>
              </a:rPr>
              <a:t>A metaphor that</a:t>
            </a:r>
            <a:r>
              <a:rPr lang="en-US" b="0" i="0" dirty="0">
                <a:effectLst/>
                <a:latin typeface="Lato" panose="020F0502020204030203" pitchFamily="34" charset="0"/>
              </a:rPr>
              <a:t> </a:t>
            </a:r>
            <a:r>
              <a:rPr lang="en-US" b="0" i="0" dirty="0">
                <a:effectLst/>
                <a:latin typeface="Arial" panose="020B0604020202020204" pitchFamily="34" charset="0"/>
              </a:rPr>
              <a:t>comes to mind is with Medi-Cal, instead of going to a single store to go food shopping, you have to</a:t>
            </a:r>
            <a:br>
              <a:rPr lang="en-US" b="0" i="0" dirty="0">
                <a:effectLst/>
                <a:latin typeface="Lato" panose="020F0502020204030203" pitchFamily="34" charset="0"/>
              </a:rPr>
            </a:br>
            <a:r>
              <a:rPr lang="en-US" b="0" i="0" dirty="0">
                <a:effectLst/>
                <a:latin typeface="Arial" panose="020B0604020202020204" pitchFamily="34" charset="0"/>
              </a:rPr>
              <a:t>not only go to different stores to get proteins, fruits, grains, and vegetables, and you had to pay with</a:t>
            </a:r>
            <a:br>
              <a:rPr lang="en-US" b="0" i="0" dirty="0">
                <a:effectLst/>
                <a:latin typeface="Lato" panose="020F0502020204030203" pitchFamily="34" charset="0"/>
              </a:rPr>
            </a:br>
            <a:r>
              <a:rPr lang="en-US" b="0" i="0" dirty="0">
                <a:effectLst/>
                <a:latin typeface="Arial" panose="020B0604020202020204" pitchFamily="34" charset="0"/>
              </a:rPr>
              <a:t>different cards and navigate different rules about what you could buy when and from whom. And not</a:t>
            </a:r>
            <a:br>
              <a:rPr lang="en-US" b="0" i="0" dirty="0">
                <a:effectLst/>
                <a:latin typeface="Lato" panose="020F0502020204030203" pitchFamily="34" charset="0"/>
              </a:rPr>
            </a:br>
            <a:r>
              <a:rPr lang="en-US" b="0" i="0" dirty="0">
                <a:effectLst/>
                <a:latin typeface="Arial" panose="020B0604020202020204" pitchFamily="34" charset="0"/>
              </a:rPr>
              <a:t>all stores would take your cards. And it wouldn’t be so bad if you were making something simple, like</a:t>
            </a:r>
            <a:br>
              <a:rPr lang="en-US" b="0" i="0" dirty="0">
                <a:effectLst/>
                <a:latin typeface="Lato" panose="020F0502020204030203" pitchFamily="34" charset="0"/>
              </a:rPr>
            </a:br>
            <a:r>
              <a:rPr lang="en-US" b="0" i="0" dirty="0">
                <a:effectLst/>
                <a:latin typeface="Arial" panose="020B0604020202020204" pitchFamily="34" charset="0"/>
              </a:rPr>
              <a:t>grilled chicken.</a:t>
            </a:r>
            <a:br>
              <a:rPr lang="en-US" b="0" i="0" dirty="0">
                <a:effectLst/>
                <a:latin typeface="Lato" panose="020F0502020204030203" pitchFamily="34" charset="0"/>
              </a:rPr>
            </a:br>
            <a:r>
              <a:rPr lang="en-US" b="0" i="0" dirty="0">
                <a:effectLst/>
                <a:latin typeface="Arial" panose="020B0604020202020204" pitchFamily="34" charset="0"/>
              </a:rPr>
              <a:t>But now trying to get everything you needed to feed your family for a week.</a:t>
            </a:r>
            <a:br>
              <a:rPr lang="en-US" b="0" i="0" dirty="0">
                <a:effectLst/>
                <a:latin typeface="Lato" panose="020F0502020204030203" pitchFamily="34" charset="0"/>
              </a:rPr>
            </a:br>
            <a:r>
              <a:rPr lang="en-US" b="0" i="0" dirty="0">
                <a:effectLst/>
                <a:latin typeface="Arial" panose="020B0604020202020204" pitchFamily="34" charset="0"/>
              </a:rPr>
              <a:t>And you are in a wheelchair and taking public transportation</a:t>
            </a:r>
            <a:br>
              <a:rPr lang="en-US" b="0" i="0" dirty="0">
                <a:effectLst/>
                <a:latin typeface="Lato" panose="020F0502020204030203" pitchFamily="34" charset="0"/>
              </a:rPr>
            </a:br>
            <a:r>
              <a:rPr lang="en-US" b="0" i="0" dirty="0">
                <a:effectLst/>
                <a:latin typeface="Arial" panose="020B0604020202020204" pitchFamily="34" charset="0"/>
              </a:rPr>
              <a:t>And English isn’t your first language</a:t>
            </a:r>
            <a:br>
              <a:rPr lang="en-US" b="0" i="0" dirty="0">
                <a:effectLst/>
                <a:latin typeface="Lato" panose="020F0502020204030203" pitchFamily="34" charset="0"/>
              </a:rPr>
            </a:br>
            <a:endParaRPr lang="en-US" b="0" i="0" dirty="0">
              <a:effectLst/>
              <a:latin typeface="Lato" panose="020F0502020204030203" pitchFamily="34" charset="0"/>
            </a:endParaRPr>
          </a:p>
          <a:p>
            <a:pPr defTabSz="966612">
              <a:defRPr/>
            </a:pPr>
            <a:r>
              <a:rPr lang="en-US" b="0" i="0" dirty="0">
                <a:effectLst/>
                <a:latin typeface="Arial" panose="020B0604020202020204" pitchFamily="34" charset="0"/>
              </a:rPr>
              <a:t>In addition, many Medi-Cal</a:t>
            </a:r>
            <a:r>
              <a:rPr lang="en-US" b="0" i="0" dirty="0">
                <a:effectLst/>
                <a:latin typeface="Lato" panose="020F0502020204030203" pitchFamily="34" charset="0"/>
              </a:rPr>
              <a:t> </a:t>
            </a:r>
            <a:r>
              <a:rPr lang="en-US" b="0" i="0" dirty="0">
                <a:effectLst/>
                <a:latin typeface="Arial" panose="020B0604020202020204" pitchFamily="34" charset="0"/>
              </a:rPr>
              <a:t>beneficiaries face other social risk factors that we know are so important to our health. That</a:t>
            </a:r>
            <a:br>
              <a:rPr lang="en-US" b="0" i="0" dirty="0">
                <a:effectLst/>
                <a:latin typeface="Lato" panose="020F0502020204030203" pitchFamily="34" charset="0"/>
              </a:rPr>
            </a:br>
            <a:r>
              <a:rPr lang="en-US" b="0" i="0" dirty="0">
                <a:effectLst/>
                <a:latin typeface="Arial" panose="020B0604020202020204" pitchFamily="34" charset="0"/>
              </a:rPr>
              <a:t>sometimes results in paying more “downstream” rather than making a small upfront</a:t>
            </a:r>
            <a:br>
              <a:rPr lang="en-US" b="0" i="0" dirty="0">
                <a:effectLst/>
                <a:latin typeface="Lato" panose="020F0502020204030203" pitchFamily="34" charset="0"/>
              </a:rPr>
            </a:br>
            <a:r>
              <a:rPr lang="en-US" b="0" i="0" dirty="0">
                <a:effectLst/>
                <a:latin typeface="Arial" panose="020B0604020202020204" pitchFamily="34" charset="0"/>
              </a:rPr>
              <a:t>investment. A classic example is that before CalAIM, Medi-Cal would pay for someone to live in a nursing home</a:t>
            </a:r>
            <a:br>
              <a:rPr lang="en-US" b="0" i="0" dirty="0">
                <a:effectLst/>
                <a:latin typeface="Lato" panose="020F0502020204030203" pitchFamily="34" charset="0"/>
              </a:rPr>
            </a:br>
            <a:r>
              <a:rPr lang="en-US" b="0" i="0" dirty="0">
                <a:effectLst/>
                <a:latin typeface="Arial" panose="020B0604020202020204" pitchFamily="34" charset="0"/>
              </a:rPr>
              <a:t>but would not pay for the ramp to be built that would enable them to stay at home</a:t>
            </a:r>
            <a:br>
              <a:rPr lang="en-US" b="0" i="0" dirty="0">
                <a:effectLst/>
                <a:latin typeface="Lato" panose="020F0502020204030203" pitchFamily="34" charset="0"/>
              </a:rPr>
            </a:br>
            <a:r>
              <a:rPr lang="en-US" b="0" i="0" dirty="0">
                <a:effectLst/>
                <a:latin typeface="Arial" panose="020B0604020202020204" pitchFamily="34" charset="0"/>
              </a:rPr>
              <a:t>or Medi-Cal would pay for the ER visit to resolve an asthma attack, but not the mold removal</a:t>
            </a:r>
            <a:br>
              <a:rPr lang="en-US" b="0" i="0" dirty="0">
                <a:effectLst/>
                <a:latin typeface="Lato" panose="020F0502020204030203" pitchFamily="34" charset="0"/>
              </a:rPr>
            </a:br>
            <a:r>
              <a:rPr lang="en-US" b="0" i="0" dirty="0">
                <a:effectLst/>
                <a:latin typeface="Arial" panose="020B0604020202020204" pitchFamily="34" charset="0"/>
              </a:rPr>
              <a:t>that would eliminate the allergens that triggered the attack.</a:t>
            </a:r>
          </a:p>
          <a:p>
            <a:endParaRPr lang="en-US" dirty="0"/>
          </a:p>
        </p:txBody>
      </p:sp>
      <p:sp>
        <p:nvSpPr>
          <p:cNvPr id="4" name="Slide Number Placeholder 3"/>
          <p:cNvSpPr>
            <a:spLocks noGrp="1"/>
          </p:cNvSpPr>
          <p:nvPr>
            <p:ph type="sldNum" sz="quarter" idx="5"/>
          </p:nvPr>
        </p:nvSpPr>
        <p:spPr/>
        <p:txBody>
          <a:bodyPr/>
          <a:lstStyle/>
          <a:p>
            <a:fld id="{2F97CFAA-25E3-41B1-8354-276BD83D2294}" type="slidenum">
              <a:rPr lang="en-US" smtClean="0"/>
              <a:t>3</a:t>
            </a:fld>
            <a:endParaRPr lang="en-US" dirty="0"/>
          </a:p>
        </p:txBody>
      </p:sp>
    </p:spTree>
    <p:extLst>
      <p:ext uri="{BB962C8B-B14F-4D97-AF65-F5344CB8AC3E}">
        <p14:creationId xmlns:p14="http://schemas.microsoft.com/office/powerpoint/2010/main" val="241305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does this complex system deliver in terms of access? When Medi-Cal managed care members are surveyed about their experience 1 in 4 says they can not consistently get what they need in a timely manner. This puts our managed care system in the bottom quartile nationally.</a:t>
            </a:r>
          </a:p>
          <a:p>
            <a:endParaRPr lang="en-US" dirty="0"/>
          </a:p>
          <a:p>
            <a:endParaRPr lang="en-US" dirty="0"/>
          </a:p>
        </p:txBody>
      </p:sp>
      <p:sp>
        <p:nvSpPr>
          <p:cNvPr id="4" name="Slide Number Placeholder 3"/>
          <p:cNvSpPr>
            <a:spLocks noGrp="1"/>
          </p:cNvSpPr>
          <p:nvPr>
            <p:ph type="sldNum" sz="quarter" idx="5"/>
          </p:nvPr>
        </p:nvSpPr>
        <p:spPr/>
        <p:txBody>
          <a:bodyPr/>
          <a:lstStyle/>
          <a:p>
            <a:fld id="{2F97CFAA-25E3-41B1-8354-276BD83D2294}" type="slidenum">
              <a:rPr lang="en-US" smtClean="0"/>
              <a:t>4</a:t>
            </a:fld>
            <a:endParaRPr lang="en-US" dirty="0"/>
          </a:p>
        </p:txBody>
      </p:sp>
    </p:spTree>
    <p:extLst>
      <p:ext uri="{BB962C8B-B14F-4D97-AF65-F5344CB8AC3E}">
        <p14:creationId xmlns:p14="http://schemas.microsoft.com/office/powerpoint/2010/main" val="650909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D6680"/>
                </a:solidFill>
                <a:effectLst/>
                <a:latin typeface="source sans pro" panose="020B0503030403020204" pitchFamily="34" charset="0"/>
              </a:rPr>
              <a:t>These comments also show up when we hear directly from consumers. CHCF believes that our health care system — especially public programs like Medi-Cal — should reflect the needs, experiences, and priorities of the people they serve. We engage in “listening work” to help policymakers and health care partners understand the experiences and attitudes of health care consumers</a:t>
            </a:r>
            <a:r>
              <a:rPr lang="en-US" b="0" i="0" dirty="0">
                <a:solidFill>
                  <a:srgbClr val="0E2B4D"/>
                </a:solidFill>
                <a:effectLst/>
                <a:latin typeface="source sans pro" panose="020B0503030403020204" pitchFamily="34" charset="0"/>
              </a:rPr>
              <a:t>. We use qualitative methods like focus groups and in-depth interviews — by themselves or in tandem with surveys — to give us a richer and more nuanced picture of what Californians want and need from their health care system. </a:t>
            </a:r>
            <a:endParaRPr lang="en-US" dirty="0"/>
          </a:p>
        </p:txBody>
      </p:sp>
      <p:sp>
        <p:nvSpPr>
          <p:cNvPr id="4" name="Slide Number Placeholder 3"/>
          <p:cNvSpPr>
            <a:spLocks noGrp="1"/>
          </p:cNvSpPr>
          <p:nvPr>
            <p:ph type="sldNum" sz="quarter" idx="5"/>
          </p:nvPr>
        </p:nvSpPr>
        <p:spPr/>
        <p:txBody>
          <a:bodyPr/>
          <a:lstStyle/>
          <a:p>
            <a:fld id="{2F97CFAA-25E3-41B1-8354-276BD83D2294}" type="slidenum">
              <a:rPr lang="en-US" smtClean="0"/>
              <a:t>5</a:t>
            </a:fld>
            <a:endParaRPr lang="en-US" dirty="0"/>
          </a:p>
        </p:txBody>
      </p:sp>
    </p:spTree>
    <p:extLst>
      <p:ext uri="{BB962C8B-B14F-4D97-AF65-F5344CB8AC3E}">
        <p14:creationId xmlns:p14="http://schemas.microsoft.com/office/powerpoint/2010/main" val="2614829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it comes to quality, California performs very well on most measures. However, when you look at measures that require coordination or handoffs between systems, Medi-Cal falls below national benchmarks. On this chart, the Blue bar is California’s performance and the gray bar is how far we are from the national median. For example, only 7.6% of people who are seen in the ED for substance use disorder have follow-up within 7 days. The national median, is double that. </a:t>
            </a:r>
          </a:p>
        </p:txBody>
      </p:sp>
      <p:sp>
        <p:nvSpPr>
          <p:cNvPr id="4" name="Slide Number Placeholder 3"/>
          <p:cNvSpPr>
            <a:spLocks noGrp="1"/>
          </p:cNvSpPr>
          <p:nvPr>
            <p:ph type="sldNum" sz="quarter" idx="5"/>
          </p:nvPr>
        </p:nvSpPr>
        <p:spPr/>
        <p:txBody>
          <a:bodyPr/>
          <a:lstStyle/>
          <a:p>
            <a:fld id="{2F97CFAA-25E3-41B1-8354-276BD83D2294}" type="slidenum">
              <a:rPr lang="en-US" smtClean="0"/>
              <a:t>6</a:t>
            </a:fld>
            <a:endParaRPr lang="en-US" dirty="0"/>
          </a:p>
        </p:txBody>
      </p:sp>
    </p:spTree>
    <p:extLst>
      <p:ext uri="{BB962C8B-B14F-4D97-AF65-F5344CB8AC3E}">
        <p14:creationId xmlns:p14="http://schemas.microsoft.com/office/powerpoint/2010/main" val="3456644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when you start to break down the quality performance by race and ethnicity, there are significant inequities, both in the quality of mental health care, preventive care, and physical health care for chronic diseases like diabetes.</a:t>
            </a:r>
          </a:p>
        </p:txBody>
      </p:sp>
      <p:sp>
        <p:nvSpPr>
          <p:cNvPr id="4" name="Slide Number Placeholder 3"/>
          <p:cNvSpPr>
            <a:spLocks noGrp="1"/>
          </p:cNvSpPr>
          <p:nvPr>
            <p:ph type="sldNum" sz="quarter" idx="5"/>
          </p:nvPr>
        </p:nvSpPr>
        <p:spPr/>
        <p:txBody>
          <a:bodyPr/>
          <a:lstStyle/>
          <a:p>
            <a:fld id="{2F97CFAA-25E3-41B1-8354-276BD83D2294}" type="slidenum">
              <a:rPr lang="en-US" smtClean="0"/>
              <a:t>7</a:t>
            </a:fld>
            <a:endParaRPr lang="en-US" dirty="0"/>
          </a:p>
        </p:txBody>
      </p:sp>
    </p:spTree>
    <p:extLst>
      <p:ext uri="{BB962C8B-B14F-4D97-AF65-F5344CB8AC3E}">
        <p14:creationId xmlns:p14="http://schemas.microsoft.com/office/powerpoint/2010/main" val="1090710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it is performance failures like these, in the complex system that we have, that CalAIM is designed to address. CalAIM is all about all Medi-Cal enrollees, but many of its best-known reforms focus on people with complex needs. There are millions of people in this category; and their needs are often intersectional. </a:t>
            </a:r>
          </a:p>
          <a:p>
            <a:endParaRPr lang="en-US" dirty="0"/>
          </a:p>
        </p:txBody>
      </p:sp>
      <p:sp>
        <p:nvSpPr>
          <p:cNvPr id="4" name="Slide Number Placeholder 3"/>
          <p:cNvSpPr>
            <a:spLocks noGrp="1"/>
          </p:cNvSpPr>
          <p:nvPr>
            <p:ph type="sldNum" sz="quarter" idx="5"/>
          </p:nvPr>
        </p:nvSpPr>
        <p:spPr/>
        <p:txBody>
          <a:bodyPr/>
          <a:lstStyle/>
          <a:p>
            <a:fld id="{2F97CFAA-25E3-41B1-8354-276BD83D2294}" type="slidenum">
              <a:rPr lang="en-US" smtClean="0"/>
              <a:t>8</a:t>
            </a:fld>
            <a:endParaRPr lang="en-US" dirty="0"/>
          </a:p>
        </p:txBody>
      </p:sp>
    </p:spTree>
    <p:extLst>
      <p:ext uri="{BB962C8B-B14F-4D97-AF65-F5344CB8AC3E}">
        <p14:creationId xmlns:p14="http://schemas.microsoft.com/office/powerpoint/2010/main" val="2311287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You’ll hear more about the specific of </a:t>
            </a:r>
            <a:r>
              <a:rPr lang="en-US" dirty="0" err="1"/>
              <a:t>CalAIM’s</a:t>
            </a:r>
            <a:r>
              <a:rPr lang="en-US" dirty="0"/>
              <a:t> programs from local leaders. Taking a long view of the Medi-Cal program and its history, here’s where CalAIM has the potential to address some longstanding issues in Medi-Cal that are important for all enrollees:</a:t>
            </a:r>
          </a:p>
          <a:p>
            <a:pPr marL="171450" indent="-171450">
              <a:buFontTx/>
              <a:buChar char="-"/>
            </a:pPr>
            <a:r>
              <a:rPr lang="en-US" dirty="0"/>
              <a:t>Lower payment rates relative to Medicare</a:t>
            </a:r>
          </a:p>
          <a:p>
            <a:pPr marL="171450" indent="-171450">
              <a:buFontTx/>
              <a:buChar char="-"/>
            </a:pPr>
            <a:r>
              <a:rPr lang="en-US" dirty="0"/>
              <a:t>Weak incentives for managed care performance </a:t>
            </a:r>
          </a:p>
          <a:p>
            <a:pPr marL="171450" indent="-171450">
              <a:buFontTx/>
              <a:buChar char="-"/>
            </a:pPr>
            <a:r>
              <a:rPr lang="en-US" dirty="0"/>
              <a:t>Uneven basis for comparison</a:t>
            </a:r>
          </a:p>
          <a:p>
            <a:pPr marL="171450" indent="-171450">
              <a:buFontTx/>
              <a:buChar char="-"/>
            </a:pPr>
            <a:r>
              <a:rPr lang="en-US" dirty="0"/>
              <a:t>Inconsistent oversights across systems</a:t>
            </a:r>
          </a:p>
        </p:txBody>
      </p:sp>
      <p:sp>
        <p:nvSpPr>
          <p:cNvPr id="4" name="Slide Number Placeholder 3"/>
          <p:cNvSpPr>
            <a:spLocks noGrp="1"/>
          </p:cNvSpPr>
          <p:nvPr>
            <p:ph type="sldNum" sz="quarter" idx="5"/>
          </p:nvPr>
        </p:nvSpPr>
        <p:spPr/>
        <p:txBody>
          <a:bodyPr/>
          <a:lstStyle/>
          <a:p>
            <a:fld id="{2F97CFAA-25E3-41B1-8354-276BD83D2294}" type="slidenum">
              <a:rPr lang="en-US" smtClean="0"/>
              <a:t>10</a:t>
            </a:fld>
            <a:endParaRPr lang="en-US" dirty="0"/>
          </a:p>
        </p:txBody>
      </p:sp>
    </p:spTree>
    <p:extLst>
      <p:ext uri="{BB962C8B-B14F-4D97-AF65-F5344CB8AC3E}">
        <p14:creationId xmlns:p14="http://schemas.microsoft.com/office/powerpoint/2010/main" val="1875414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well as some areas where CalAIM has the potential to address issues that get in the way of advancing people-centered care</a:t>
            </a:r>
          </a:p>
          <a:p>
            <a:pPr marL="171450" indent="-171450">
              <a:buFontTx/>
              <a:buChar char="-"/>
            </a:pPr>
            <a:r>
              <a:rPr lang="en-US" dirty="0"/>
              <a:t>A complex system with lack of accountability between systems</a:t>
            </a:r>
          </a:p>
          <a:p>
            <a:pPr marL="171450" indent="-171450">
              <a:buFontTx/>
              <a:buChar char="-"/>
            </a:pPr>
            <a:r>
              <a:rPr lang="en-US" dirty="0"/>
              <a:t>Mis-aligned incentives across the system where “Wrong Pockets” problems arise when one</a:t>
            </a:r>
            <a:r>
              <a:rPr lang="en-US" b="0" i="0" dirty="0">
                <a:solidFill>
                  <a:srgbClr val="333333"/>
                </a:solidFill>
                <a:effectLst/>
                <a:latin typeface="Guardian TextSans Web"/>
              </a:rPr>
              <a:t> organization is best placed to make an investment, but it is another organization—another pocket—that benefits from the investment. This tends to result in underinvestment.</a:t>
            </a:r>
          </a:p>
          <a:p>
            <a:pPr marL="171450" indent="-171450">
              <a:buFontTx/>
              <a:buChar char="-"/>
            </a:pPr>
            <a:r>
              <a:rPr lang="en-US" b="0" i="0" dirty="0">
                <a:solidFill>
                  <a:srgbClr val="333333"/>
                </a:solidFill>
                <a:effectLst/>
                <a:latin typeface="Guardian TextSans Web"/>
              </a:rPr>
              <a:t>Poor coordination at times of transition – like release from jail after an arrest or discharge from the hospital or nursing home after a health crisis. </a:t>
            </a:r>
            <a:endParaRPr lang="en-US" dirty="0"/>
          </a:p>
          <a:p>
            <a:pPr marL="171450" indent="-171450">
              <a:buFontTx/>
              <a:buChar char="-"/>
            </a:pPr>
            <a:r>
              <a:rPr lang="en-US" dirty="0"/>
              <a:t>1 million people cycle through jails and prisons – 80% are eligible for Medi-Cal and 40% have behavioral health needs</a:t>
            </a:r>
          </a:p>
          <a:p>
            <a:pPr marL="171450" indent="-171450">
              <a:buFontTx/>
              <a:buChar char="-"/>
            </a:pPr>
            <a:endParaRPr lang="en-US" dirty="0"/>
          </a:p>
          <a:p>
            <a:endParaRPr lang="en-US" dirty="0"/>
          </a:p>
        </p:txBody>
      </p:sp>
      <p:sp>
        <p:nvSpPr>
          <p:cNvPr id="4" name="Slide Number Placeholder 3"/>
          <p:cNvSpPr>
            <a:spLocks noGrp="1"/>
          </p:cNvSpPr>
          <p:nvPr>
            <p:ph type="sldNum" sz="quarter" idx="5"/>
          </p:nvPr>
        </p:nvSpPr>
        <p:spPr/>
        <p:txBody>
          <a:bodyPr/>
          <a:lstStyle/>
          <a:p>
            <a:fld id="{2F97CFAA-25E3-41B1-8354-276BD83D2294}" type="slidenum">
              <a:rPr lang="en-US" smtClean="0"/>
              <a:t>11</a:t>
            </a:fld>
            <a:endParaRPr lang="en-US" dirty="0"/>
          </a:p>
        </p:txBody>
      </p:sp>
    </p:spTree>
    <p:extLst>
      <p:ext uri="{BB962C8B-B14F-4D97-AF65-F5344CB8AC3E}">
        <p14:creationId xmlns:p14="http://schemas.microsoft.com/office/powerpoint/2010/main" val="4060357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ED7D7-0DB1-4FA8-B06D-CC15E1468AE8}"/>
              </a:ext>
            </a:extLst>
          </p:cNvPr>
          <p:cNvSpPr>
            <a:spLocks noGrp="1"/>
          </p:cNvSpPr>
          <p:nvPr>
            <p:ph type="title"/>
          </p:nvPr>
        </p:nvSpPr>
        <p:spPr/>
        <p:txBody>
          <a:bodyPr/>
          <a:lstStyle/>
          <a:p>
            <a:r>
              <a:rPr lang="en-US" dirty="0"/>
              <a:t>Click to edit Master title style</a:t>
            </a:r>
          </a:p>
        </p:txBody>
      </p:sp>
      <p:sp>
        <p:nvSpPr>
          <p:cNvPr id="13" name="Text Placeholder 12">
            <a:extLst>
              <a:ext uri="{FF2B5EF4-FFF2-40B4-BE49-F238E27FC236}">
                <a16:creationId xmlns:a16="http://schemas.microsoft.com/office/drawing/2014/main" id="{EDB9FCE9-CCCA-4BCB-9652-8DEB4A44889F}"/>
              </a:ext>
            </a:extLst>
          </p:cNvPr>
          <p:cNvSpPr>
            <a:spLocks noGrp="1"/>
          </p:cNvSpPr>
          <p:nvPr>
            <p:ph type="body" sz="quarter" idx="14"/>
          </p:nvPr>
        </p:nvSpPr>
        <p:spPr>
          <a:xfrm>
            <a:off x="240404" y="961622"/>
            <a:ext cx="2047741" cy="5226453"/>
          </a:xfrm>
        </p:spPr>
        <p:txBody>
          <a:bodyPr/>
          <a:lstStyle/>
          <a:p>
            <a:pPr lvl="0"/>
            <a:r>
              <a:rPr lang="en-US" dirty="0"/>
              <a:t>Edit Master text styles</a:t>
            </a:r>
          </a:p>
        </p:txBody>
      </p:sp>
      <p:sp>
        <p:nvSpPr>
          <p:cNvPr id="14" name="Content Placeholder 2">
            <a:extLst>
              <a:ext uri="{FF2B5EF4-FFF2-40B4-BE49-F238E27FC236}">
                <a16:creationId xmlns:a16="http://schemas.microsoft.com/office/drawing/2014/main" id="{576C9AFA-EB63-43DA-A969-16B5FE8369BD}"/>
              </a:ext>
            </a:extLst>
          </p:cNvPr>
          <p:cNvSpPr>
            <a:spLocks noGrp="1"/>
          </p:cNvSpPr>
          <p:nvPr>
            <p:ph sz="half" idx="1"/>
          </p:nvPr>
        </p:nvSpPr>
        <p:spPr>
          <a:xfrm>
            <a:off x="2454879" y="961623"/>
            <a:ext cx="3170407" cy="2541428"/>
          </a:xfrm>
        </p:spPr>
        <p:txBody>
          <a:bodyPr/>
          <a:lstStyle/>
          <a:p>
            <a:pPr lvl="0"/>
            <a:r>
              <a:rPr lang="en-US" dirty="0"/>
              <a:t>Edit Master text styles</a:t>
            </a:r>
          </a:p>
          <a:p>
            <a:pPr lvl="1"/>
            <a:r>
              <a:rPr lang="en-US" dirty="0"/>
              <a:t>Second level</a:t>
            </a:r>
          </a:p>
        </p:txBody>
      </p:sp>
      <p:sp>
        <p:nvSpPr>
          <p:cNvPr id="15" name="Content Placeholder 2">
            <a:extLst>
              <a:ext uri="{FF2B5EF4-FFF2-40B4-BE49-F238E27FC236}">
                <a16:creationId xmlns:a16="http://schemas.microsoft.com/office/drawing/2014/main" id="{9C6F5D98-D274-449E-B7F1-E26F65146E80}"/>
              </a:ext>
            </a:extLst>
          </p:cNvPr>
          <p:cNvSpPr>
            <a:spLocks noGrp="1"/>
          </p:cNvSpPr>
          <p:nvPr>
            <p:ph sz="half" idx="15"/>
          </p:nvPr>
        </p:nvSpPr>
        <p:spPr>
          <a:xfrm>
            <a:off x="5750357" y="961622"/>
            <a:ext cx="3170407" cy="2541428"/>
          </a:xfrm>
        </p:spPr>
        <p:txBody>
          <a:bodyPr/>
          <a:lstStyle/>
          <a:p>
            <a:pPr lvl="0"/>
            <a:r>
              <a:rPr lang="en-US" dirty="0"/>
              <a:t>Edit Master text styles</a:t>
            </a:r>
          </a:p>
          <a:p>
            <a:pPr lvl="1"/>
            <a:r>
              <a:rPr lang="en-US" dirty="0"/>
              <a:t>Second level</a:t>
            </a:r>
          </a:p>
        </p:txBody>
      </p:sp>
      <p:sp>
        <p:nvSpPr>
          <p:cNvPr id="16" name="Content Placeholder 2">
            <a:extLst>
              <a:ext uri="{FF2B5EF4-FFF2-40B4-BE49-F238E27FC236}">
                <a16:creationId xmlns:a16="http://schemas.microsoft.com/office/drawing/2014/main" id="{5A04B2FF-53EA-46C6-99DD-33D98F33130D}"/>
              </a:ext>
            </a:extLst>
          </p:cNvPr>
          <p:cNvSpPr>
            <a:spLocks noGrp="1"/>
          </p:cNvSpPr>
          <p:nvPr>
            <p:ph sz="half" idx="16"/>
          </p:nvPr>
        </p:nvSpPr>
        <p:spPr>
          <a:xfrm>
            <a:off x="2454879" y="3646647"/>
            <a:ext cx="3170407" cy="2541428"/>
          </a:xfrm>
        </p:spPr>
        <p:txBody>
          <a:bodyPr/>
          <a:lstStyle/>
          <a:p>
            <a:pPr lvl="0"/>
            <a:r>
              <a:rPr lang="en-US" dirty="0"/>
              <a:t>Edit Master text styles</a:t>
            </a:r>
          </a:p>
          <a:p>
            <a:pPr lvl="1"/>
            <a:r>
              <a:rPr lang="en-US" dirty="0"/>
              <a:t>Second level</a:t>
            </a:r>
          </a:p>
        </p:txBody>
      </p:sp>
      <p:sp>
        <p:nvSpPr>
          <p:cNvPr id="17" name="Content Placeholder 2">
            <a:extLst>
              <a:ext uri="{FF2B5EF4-FFF2-40B4-BE49-F238E27FC236}">
                <a16:creationId xmlns:a16="http://schemas.microsoft.com/office/drawing/2014/main" id="{9487AC14-8E9D-4FC9-8D2B-CB61D72CA8F0}"/>
              </a:ext>
            </a:extLst>
          </p:cNvPr>
          <p:cNvSpPr>
            <a:spLocks noGrp="1"/>
          </p:cNvSpPr>
          <p:nvPr>
            <p:ph sz="half" idx="17"/>
          </p:nvPr>
        </p:nvSpPr>
        <p:spPr>
          <a:xfrm>
            <a:off x="5750356" y="3646647"/>
            <a:ext cx="3170407" cy="2541428"/>
          </a:xfrm>
        </p:spPr>
        <p:txBody>
          <a:body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928883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1820" y="365126"/>
            <a:ext cx="8680360" cy="390435"/>
          </a:xfrm>
        </p:spPr>
        <p:txBody>
          <a:bodyPr/>
          <a:lstStyle/>
          <a:p>
            <a:r>
              <a:rPr lang="en-US" dirty="0"/>
              <a:t>Click to edit Master title style</a:t>
            </a:r>
          </a:p>
        </p:txBody>
      </p:sp>
      <p:sp>
        <p:nvSpPr>
          <p:cNvPr id="3" name="Text Placeholder 2"/>
          <p:cNvSpPr>
            <a:spLocks noGrp="1"/>
          </p:cNvSpPr>
          <p:nvPr>
            <p:ph type="body" idx="1"/>
          </p:nvPr>
        </p:nvSpPr>
        <p:spPr>
          <a:xfrm>
            <a:off x="231819" y="1038896"/>
            <a:ext cx="3807853" cy="568942"/>
          </a:xfrm>
          <a:solidFill>
            <a:schemeClr val="accent1">
              <a:lumMod val="50000"/>
            </a:schemeClr>
          </a:solidFill>
        </p:spPr>
        <p:txBody>
          <a:bodyPr anchor="b">
            <a:normAutofit/>
          </a:bodyPr>
          <a:lstStyle>
            <a:lvl1pPr marL="0" indent="0">
              <a:buNone/>
              <a:defRPr sz="2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231819" y="1700011"/>
            <a:ext cx="3807853" cy="4489652"/>
          </a:xfrm>
        </p:spPr>
        <p:txBody>
          <a:bodyPr/>
          <a:lstStyle/>
          <a:p>
            <a:pPr lvl="0"/>
            <a:r>
              <a:rPr lang="en-US" dirty="0"/>
              <a:t>Edit Master text styles</a:t>
            </a:r>
          </a:p>
          <a:p>
            <a:pPr lvl="1"/>
            <a:r>
              <a:rPr lang="en-US" dirty="0"/>
              <a:t>Second level</a:t>
            </a:r>
          </a:p>
        </p:txBody>
      </p:sp>
      <p:sp>
        <p:nvSpPr>
          <p:cNvPr id="5" name="Text Placeholder 4"/>
          <p:cNvSpPr>
            <a:spLocks noGrp="1"/>
          </p:cNvSpPr>
          <p:nvPr>
            <p:ph type="body" sz="quarter" idx="3"/>
          </p:nvPr>
        </p:nvSpPr>
        <p:spPr>
          <a:xfrm>
            <a:off x="5104327" y="1038896"/>
            <a:ext cx="3807853" cy="568942"/>
          </a:xfrm>
          <a:solidFill>
            <a:schemeClr val="accent1">
              <a:lumMod val="50000"/>
            </a:schemeClr>
          </a:solidFill>
        </p:spPr>
        <p:txBody>
          <a:bodyPr anchor="b">
            <a:normAutofit/>
          </a:bodyPr>
          <a:lstStyle>
            <a:lvl1pPr marL="0" indent="0">
              <a:buNone/>
              <a:defRPr sz="2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04326" y="1700011"/>
            <a:ext cx="3807853" cy="4489652"/>
          </a:xfrm>
        </p:spPr>
        <p:txBody>
          <a:bodyPr/>
          <a:lstStyle/>
          <a:p>
            <a:pPr lvl="0"/>
            <a:r>
              <a:rPr lang="en-US" dirty="0"/>
              <a:t>Edit Master text styles</a:t>
            </a:r>
          </a:p>
          <a:p>
            <a:pPr lvl="1"/>
            <a:r>
              <a:rPr lang="en-US" dirty="0"/>
              <a:t>Second level</a:t>
            </a:r>
          </a:p>
        </p:txBody>
      </p:sp>
      <p:sp>
        <p:nvSpPr>
          <p:cNvPr id="11" name="TextBox 10">
            <a:extLst>
              <a:ext uri="{FF2B5EF4-FFF2-40B4-BE49-F238E27FC236}">
                <a16:creationId xmlns:a16="http://schemas.microsoft.com/office/drawing/2014/main" id="{FFD69A1E-99B8-46DB-BB0A-9AD5BC9BCDA6}"/>
              </a:ext>
            </a:extLst>
          </p:cNvPr>
          <p:cNvSpPr txBox="1"/>
          <p:nvPr userDrawn="1"/>
        </p:nvSpPr>
        <p:spPr>
          <a:xfrm>
            <a:off x="3318641" y="6571866"/>
            <a:ext cx="2573721" cy="261610"/>
          </a:xfrm>
          <a:prstGeom prst="rect">
            <a:avLst/>
          </a:prstGeom>
          <a:noFill/>
        </p:spPr>
        <p:txBody>
          <a:bodyPr wrap="square" rtlCol="0">
            <a:spAutoFit/>
          </a:bodyPr>
          <a:lstStyle/>
          <a:p>
            <a:pPr algn="ctr"/>
            <a:r>
              <a:rPr lang="en-US" sz="1100" dirty="0">
                <a:solidFill>
                  <a:srgbClr val="969696"/>
                </a:solidFill>
                <a:latin typeface="Source Sans Pro" panose="020B0503030403020204" pitchFamily="34" charset="0"/>
              </a:rPr>
              <a:t>www.chcf.org</a:t>
            </a:r>
          </a:p>
        </p:txBody>
      </p:sp>
      <p:sp>
        <p:nvSpPr>
          <p:cNvPr id="12" name="TextBox 11">
            <a:extLst>
              <a:ext uri="{FF2B5EF4-FFF2-40B4-BE49-F238E27FC236}">
                <a16:creationId xmlns:a16="http://schemas.microsoft.com/office/drawing/2014/main" id="{3B6E92DB-2CE9-4D9C-B4D8-E10349976CA5}"/>
              </a:ext>
            </a:extLst>
          </p:cNvPr>
          <p:cNvSpPr txBox="1"/>
          <p:nvPr userDrawn="1"/>
        </p:nvSpPr>
        <p:spPr>
          <a:xfrm>
            <a:off x="188572" y="6559494"/>
            <a:ext cx="2573721" cy="261610"/>
          </a:xfrm>
          <a:prstGeom prst="rect">
            <a:avLst/>
          </a:prstGeom>
          <a:noFill/>
        </p:spPr>
        <p:txBody>
          <a:bodyPr wrap="square" rtlCol="0">
            <a:spAutoFit/>
          </a:bodyPr>
          <a:lstStyle/>
          <a:p>
            <a:pPr algn="l"/>
            <a:r>
              <a:rPr lang="en-US" sz="1100" dirty="0">
                <a:solidFill>
                  <a:srgbClr val="969696"/>
                </a:solidFill>
                <a:latin typeface="Source Sans Pro" panose="020B0503030403020204" pitchFamily="34" charset="0"/>
              </a:rPr>
              <a:t>California Health Care Foundation</a:t>
            </a:r>
          </a:p>
        </p:txBody>
      </p:sp>
    </p:spTree>
    <p:extLst>
      <p:ext uri="{BB962C8B-B14F-4D97-AF65-F5344CB8AC3E}">
        <p14:creationId xmlns:p14="http://schemas.microsoft.com/office/powerpoint/2010/main" val="1685689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40406" y="995966"/>
            <a:ext cx="8680360" cy="5180997"/>
          </a:xfrm>
        </p:spPr>
        <p:txBody>
          <a:bodyPr/>
          <a:lstStyle/>
          <a:p>
            <a:pPr lvl="0"/>
            <a:r>
              <a:rPr lang="en-US" dirty="0"/>
              <a:t>Edit Master text styles</a:t>
            </a:r>
          </a:p>
          <a:p>
            <a:pPr lvl="1"/>
            <a:r>
              <a:rPr lang="en-US" dirty="0"/>
              <a:t>Second level</a:t>
            </a:r>
          </a:p>
        </p:txBody>
      </p:sp>
      <p:sp>
        <p:nvSpPr>
          <p:cNvPr id="8" name="TextBox 7">
            <a:extLst>
              <a:ext uri="{FF2B5EF4-FFF2-40B4-BE49-F238E27FC236}">
                <a16:creationId xmlns:a16="http://schemas.microsoft.com/office/drawing/2014/main" id="{63E787FF-DD8D-496E-B5FF-B53FC1A91CC9}"/>
              </a:ext>
            </a:extLst>
          </p:cNvPr>
          <p:cNvSpPr txBox="1"/>
          <p:nvPr userDrawn="1"/>
        </p:nvSpPr>
        <p:spPr>
          <a:xfrm>
            <a:off x="3318641" y="6571866"/>
            <a:ext cx="2573721" cy="261610"/>
          </a:xfrm>
          <a:prstGeom prst="rect">
            <a:avLst/>
          </a:prstGeom>
          <a:noFill/>
        </p:spPr>
        <p:txBody>
          <a:bodyPr wrap="square" rtlCol="0">
            <a:spAutoFit/>
          </a:bodyPr>
          <a:lstStyle/>
          <a:p>
            <a:pPr algn="ctr"/>
            <a:r>
              <a:rPr lang="en-US" sz="1100" dirty="0">
                <a:solidFill>
                  <a:srgbClr val="969696"/>
                </a:solidFill>
                <a:latin typeface="Source Sans Pro" panose="020B0503030403020204" pitchFamily="34" charset="0"/>
              </a:rPr>
              <a:t>www.chcf.org</a:t>
            </a:r>
          </a:p>
        </p:txBody>
      </p:sp>
      <p:sp>
        <p:nvSpPr>
          <p:cNvPr id="9" name="TextBox 8">
            <a:extLst>
              <a:ext uri="{FF2B5EF4-FFF2-40B4-BE49-F238E27FC236}">
                <a16:creationId xmlns:a16="http://schemas.microsoft.com/office/drawing/2014/main" id="{C1A9949A-3740-4EA9-9849-ABCABC742300}"/>
              </a:ext>
            </a:extLst>
          </p:cNvPr>
          <p:cNvSpPr txBox="1"/>
          <p:nvPr userDrawn="1"/>
        </p:nvSpPr>
        <p:spPr>
          <a:xfrm>
            <a:off x="188572" y="6559494"/>
            <a:ext cx="2573721" cy="261610"/>
          </a:xfrm>
          <a:prstGeom prst="rect">
            <a:avLst/>
          </a:prstGeom>
          <a:noFill/>
        </p:spPr>
        <p:txBody>
          <a:bodyPr wrap="square" rtlCol="0">
            <a:spAutoFit/>
          </a:bodyPr>
          <a:lstStyle/>
          <a:p>
            <a:pPr algn="l"/>
            <a:r>
              <a:rPr lang="en-US" sz="1100" dirty="0">
                <a:solidFill>
                  <a:srgbClr val="969696"/>
                </a:solidFill>
                <a:latin typeface="Source Sans Pro" panose="020B0503030403020204" pitchFamily="34" charset="0"/>
              </a:rPr>
              <a:t>California Health Care Foundation</a:t>
            </a:r>
          </a:p>
        </p:txBody>
      </p:sp>
    </p:spTree>
    <p:extLst>
      <p:ext uri="{BB962C8B-B14F-4D97-AF65-F5344CB8AC3E}">
        <p14:creationId xmlns:p14="http://schemas.microsoft.com/office/powerpoint/2010/main" val="3904817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40404" y="1163391"/>
            <a:ext cx="8680360" cy="2043444"/>
          </a:xfrm>
          <a:ln>
            <a:noFill/>
          </a:ln>
        </p:spPr>
        <p:txBody>
          <a:bodyPr/>
          <a:lstStyle>
            <a:lvl1pPr marL="0" indent="0">
              <a:buNone/>
              <a:defRPr b="1" u="none">
                <a:ln>
                  <a:noFill/>
                </a:ln>
              </a:defRPr>
            </a:lvl1pPr>
            <a:lvl2pPr>
              <a:defRPr>
                <a:ln>
                  <a:noFill/>
                </a:ln>
              </a:defRPr>
            </a:lvl2pPr>
            <a:lvl3pPr>
              <a:defRPr>
                <a:ln>
                  <a:noFill/>
                </a:ln>
              </a:defRPr>
            </a:lvl3pPr>
            <a:lvl4pPr>
              <a:defRPr>
                <a:ln>
                  <a:noFill/>
                </a:ln>
              </a:defRPr>
            </a:lvl4pPr>
            <a:lvl5pPr>
              <a:defRPr>
                <a:ln>
                  <a:noFill/>
                </a:ln>
              </a:defRPr>
            </a:lvl5pPr>
          </a:lstStyle>
          <a:p>
            <a:pPr lvl="0"/>
            <a:r>
              <a:rPr lang="en-US" dirty="0"/>
              <a:t>Edit Master text styles</a:t>
            </a:r>
          </a:p>
          <a:p>
            <a:pPr lvl="1"/>
            <a:r>
              <a:rPr lang="en-US" dirty="0"/>
              <a:t>Second level</a:t>
            </a:r>
          </a:p>
        </p:txBody>
      </p:sp>
      <p:sp>
        <p:nvSpPr>
          <p:cNvPr id="8" name="TextBox 7">
            <a:extLst>
              <a:ext uri="{FF2B5EF4-FFF2-40B4-BE49-F238E27FC236}">
                <a16:creationId xmlns:a16="http://schemas.microsoft.com/office/drawing/2014/main" id="{63E787FF-DD8D-496E-B5FF-B53FC1A91CC9}"/>
              </a:ext>
            </a:extLst>
          </p:cNvPr>
          <p:cNvSpPr txBox="1"/>
          <p:nvPr userDrawn="1"/>
        </p:nvSpPr>
        <p:spPr>
          <a:xfrm>
            <a:off x="3318641" y="6571866"/>
            <a:ext cx="2573721" cy="261610"/>
          </a:xfrm>
          <a:prstGeom prst="rect">
            <a:avLst/>
          </a:prstGeom>
          <a:noFill/>
        </p:spPr>
        <p:txBody>
          <a:bodyPr wrap="square" rtlCol="0">
            <a:spAutoFit/>
          </a:bodyPr>
          <a:lstStyle/>
          <a:p>
            <a:pPr algn="ctr"/>
            <a:r>
              <a:rPr lang="en-US" sz="1100" dirty="0">
                <a:solidFill>
                  <a:srgbClr val="969696"/>
                </a:solidFill>
                <a:latin typeface="Source Sans Pro" panose="020B0503030403020204" pitchFamily="34" charset="0"/>
              </a:rPr>
              <a:t>www.chcf.org</a:t>
            </a:r>
          </a:p>
        </p:txBody>
      </p:sp>
      <p:sp>
        <p:nvSpPr>
          <p:cNvPr id="9" name="TextBox 8">
            <a:extLst>
              <a:ext uri="{FF2B5EF4-FFF2-40B4-BE49-F238E27FC236}">
                <a16:creationId xmlns:a16="http://schemas.microsoft.com/office/drawing/2014/main" id="{C1A9949A-3740-4EA9-9849-ABCABC742300}"/>
              </a:ext>
            </a:extLst>
          </p:cNvPr>
          <p:cNvSpPr txBox="1"/>
          <p:nvPr userDrawn="1"/>
        </p:nvSpPr>
        <p:spPr>
          <a:xfrm>
            <a:off x="188572" y="6559494"/>
            <a:ext cx="2573721" cy="261610"/>
          </a:xfrm>
          <a:prstGeom prst="rect">
            <a:avLst/>
          </a:prstGeom>
          <a:noFill/>
        </p:spPr>
        <p:txBody>
          <a:bodyPr wrap="square" rtlCol="0">
            <a:spAutoFit/>
          </a:bodyPr>
          <a:lstStyle/>
          <a:p>
            <a:pPr algn="l"/>
            <a:r>
              <a:rPr lang="en-US" sz="1100" dirty="0">
                <a:solidFill>
                  <a:srgbClr val="969696"/>
                </a:solidFill>
                <a:latin typeface="Source Sans Pro" panose="020B0503030403020204" pitchFamily="34" charset="0"/>
              </a:rPr>
              <a:t>California Health Care Foundation</a:t>
            </a:r>
          </a:p>
        </p:txBody>
      </p:sp>
      <p:sp>
        <p:nvSpPr>
          <p:cNvPr id="10" name="Content Placeholder 2">
            <a:extLst>
              <a:ext uri="{FF2B5EF4-FFF2-40B4-BE49-F238E27FC236}">
                <a16:creationId xmlns:a16="http://schemas.microsoft.com/office/drawing/2014/main" id="{0F328534-52B4-4721-A1F7-CEBD84E9FF56}"/>
              </a:ext>
            </a:extLst>
          </p:cNvPr>
          <p:cNvSpPr>
            <a:spLocks noGrp="1"/>
          </p:cNvSpPr>
          <p:nvPr>
            <p:ph idx="10"/>
          </p:nvPr>
        </p:nvSpPr>
        <p:spPr>
          <a:xfrm>
            <a:off x="265319" y="3406410"/>
            <a:ext cx="4220820" cy="2960043"/>
          </a:xfrm>
          <a:ln>
            <a:noFill/>
          </a:ln>
        </p:spPr>
        <p:txBody>
          <a:bodyPr/>
          <a:lstStyle>
            <a:lvl1pPr marL="0" indent="0">
              <a:buNone/>
              <a:defRPr b="1" u="none">
                <a:ln>
                  <a:noFill/>
                </a:ln>
              </a:defRPr>
            </a:lvl1pPr>
            <a:lvl2pPr>
              <a:defRPr>
                <a:ln>
                  <a:noFill/>
                </a:ln>
              </a:defRPr>
            </a:lvl2pPr>
            <a:lvl3pPr>
              <a:defRPr>
                <a:ln>
                  <a:noFill/>
                </a:ln>
              </a:defRPr>
            </a:lvl3pPr>
            <a:lvl4pPr>
              <a:defRPr>
                <a:ln>
                  <a:noFill/>
                </a:ln>
              </a:defRPr>
            </a:lvl4pPr>
            <a:lvl5pPr>
              <a:defRPr>
                <a:ln>
                  <a:noFill/>
                </a:ln>
              </a:defRPr>
            </a:lvl5pPr>
          </a:lstStyle>
          <a:p>
            <a:pPr lvl="0"/>
            <a:r>
              <a:rPr lang="en-US" dirty="0"/>
              <a:t>Edit Master text styles</a:t>
            </a:r>
          </a:p>
          <a:p>
            <a:pPr lvl="1"/>
            <a:r>
              <a:rPr lang="en-US" dirty="0"/>
              <a:t>Second level</a:t>
            </a:r>
          </a:p>
        </p:txBody>
      </p:sp>
      <p:sp>
        <p:nvSpPr>
          <p:cNvPr id="11" name="Content Placeholder 2">
            <a:extLst>
              <a:ext uri="{FF2B5EF4-FFF2-40B4-BE49-F238E27FC236}">
                <a16:creationId xmlns:a16="http://schemas.microsoft.com/office/drawing/2014/main" id="{E862CBBA-787C-42BE-A3D7-A03548A583B0}"/>
              </a:ext>
            </a:extLst>
          </p:cNvPr>
          <p:cNvSpPr>
            <a:spLocks noGrp="1"/>
          </p:cNvSpPr>
          <p:nvPr>
            <p:ph idx="11"/>
          </p:nvPr>
        </p:nvSpPr>
        <p:spPr>
          <a:xfrm>
            <a:off x="4657861" y="3406410"/>
            <a:ext cx="4220820" cy="2960043"/>
          </a:xfrm>
          <a:ln>
            <a:noFill/>
          </a:ln>
        </p:spPr>
        <p:txBody>
          <a:bodyPr/>
          <a:lstStyle>
            <a:lvl1pPr marL="0" indent="0">
              <a:buNone/>
              <a:defRPr b="1" u="none">
                <a:ln>
                  <a:noFill/>
                </a:ln>
              </a:defRPr>
            </a:lvl1pPr>
            <a:lvl2pPr>
              <a:defRPr>
                <a:ln>
                  <a:noFill/>
                </a:ln>
              </a:defRPr>
            </a:lvl2pPr>
            <a:lvl3pPr>
              <a:defRPr>
                <a:ln>
                  <a:noFill/>
                </a:ln>
              </a:defRPr>
            </a:lvl3pPr>
            <a:lvl4pPr>
              <a:defRPr>
                <a:ln>
                  <a:noFill/>
                </a:ln>
              </a:defRPr>
            </a:lvl4pPr>
            <a:lvl5pPr>
              <a:defRPr>
                <a:ln>
                  <a:noFill/>
                </a:ln>
              </a:defRPr>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1842815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40406" y="1103289"/>
            <a:ext cx="8680360" cy="1438144"/>
          </a:xfrm>
          <a:ln>
            <a:noFill/>
          </a:ln>
        </p:spPr>
        <p:txBody>
          <a:bodyPr/>
          <a:lstStyle>
            <a:lvl1pPr marL="0" indent="0">
              <a:buNone/>
              <a:defRPr b="1" u="none">
                <a:ln>
                  <a:noFill/>
                </a:ln>
              </a:defRPr>
            </a:lvl1pPr>
            <a:lvl2pPr>
              <a:defRPr>
                <a:ln>
                  <a:noFill/>
                </a:ln>
              </a:defRPr>
            </a:lvl2pPr>
            <a:lvl3pPr>
              <a:defRPr>
                <a:ln>
                  <a:noFill/>
                </a:ln>
              </a:defRPr>
            </a:lvl3pPr>
            <a:lvl4pPr>
              <a:defRPr>
                <a:ln>
                  <a:noFill/>
                </a:ln>
              </a:defRPr>
            </a:lvl4pPr>
            <a:lvl5pPr>
              <a:defRPr>
                <a:ln>
                  <a:noFill/>
                </a:ln>
              </a:defRPr>
            </a:lvl5pPr>
          </a:lstStyle>
          <a:p>
            <a:pPr lvl="0"/>
            <a:r>
              <a:rPr lang="en-US" dirty="0"/>
              <a:t>Edit Master text styles</a:t>
            </a:r>
          </a:p>
          <a:p>
            <a:pPr lvl="1"/>
            <a:r>
              <a:rPr lang="en-US" dirty="0"/>
              <a:t>Second level</a:t>
            </a:r>
          </a:p>
        </p:txBody>
      </p:sp>
      <p:sp>
        <p:nvSpPr>
          <p:cNvPr id="8" name="TextBox 7">
            <a:extLst>
              <a:ext uri="{FF2B5EF4-FFF2-40B4-BE49-F238E27FC236}">
                <a16:creationId xmlns:a16="http://schemas.microsoft.com/office/drawing/2014/main" id="{63E787FF-DD8D-496E-B5FF-B53FC1A91CC9}"/>
              </a:ext>
            </a:extLst>
          </p:cNvPr>
          <p:cNvSpPr txBox="1"/>
          <p:nvPr userDrawn="1"/>
        </p:nvSpPr>
        <p:spPr>
          <a:xfrm>
            <a:off x="3318641" y="6571866"/>
            <a:ext cx="2573721" cy="261610"/>
          </a:xfrm>
          <a:prstGeom prst="rect">
            <a:avLst/>
          </a:prstGeom>
          <a:noFill/>
        </p:spPr>
        <p:txBody>
          <a:bodyPr wrap="square" rtlCol="0">
            <a:spAutoFit/>
          </a:bodyPr>
          <a:lstStyle/>
          <a:p>
            <a:pPr algn="ctr"/>
            <a:r>
              <a:rPr lang="en-US" sz="1100" dirty="0">
                <a:solidFill>
                  <a:srgbClr val="969696"/>
                </a:solidFill>
                <a:latin typeface="Source Sans Pro" panose="020B0503030403020204" pitchFamily="34" charset="0"/>
              </a:rPr>
              <a:t>www.chcf.org</a:t>
            </a:r>
          </a:p>
        </p:txBody>
      </p:sp>
      <p:sp>
        <p:nvSpPr>
          <p:cNvPr id="9" name="TextBox 8">
            <a:extLst>
              <a:ext uri="{FF2B5EF4-FFF2-40B4-BE49-F238E27FC236}">
                <a16:creationId xmlns:a16="http://schemas.microsoft.com/office/drawing/2014/main" id="{C1A9949A-3740-4EA9-9849-ABCABC742300}"/>
              </a:ext>
            </a:extLst>
          </p:cNvPr>
          <p:cNvSpPr txBox="1"/>
          <p:nvPr userDrawn="1"/>
        </p:nvSpPr>
        <p:spPr>
          <a:xfrm>
            <a:off x="188572" y="6559494"/>
            <a:ext cx="2573721" cy="261610"/>
          </a:xfrm>
          <a:prstGeom prst="rect">
            <a:avLst/>
          </a:prstGeom>
          <a:noFill/>
        </p:spPr>
        <p:txBody>
          <a:bodyPr wrap="square" rtlCol="0">
            <a:spAutoFit/>
          </a:bodyPr>
          <a:lstStyle/>
          <a:p>
            <a:pPr algn="l"/>
            <a:r>
              <a:rPr lang="en-US" sz="1100" dirty="0">
                <a:solidFill>
                  <a:srgbClr val="969696"/>
                </a:solidFill>
                <a:latin typeface="Source Sans Pro" panose="020B0503030403020204" pitchFamily="34" charset="0"/>
              </a:rPr>
              <a:t>California Health Care Foundation</a:t>
            </a:r>
          </a:p>
        </p:txBody>
      </p:sp>
      <p:sp>
        <p:nvSpPr>
          <p:cNvPr id="10" name="Content Placeholder 2">
            <a:extLst>
              <a:ext uri="{FF2B5EF4-FFF2-40B4-BE49-F238E27FC236}">
                <a16:creationId xmlns:a16="http://schemas.microsoft.com/office/drawing/2014/main" id="{0F328534-52B4-4721-A1F7-CEBD84E9FF56}"/>
              </a:ext>
            </a:extLst>
          </p:cNvPr>
          <p:cNvSpPr>
            <a:spLocks noGrp="1"/>
          </p:cNvSpPr>
          <p:nvPr>
            <p:ph idx="10"/>
          </p:nvPr>
        </p:nvSpPr>
        <p:spPr>
          <a:xfrm>
            <a:off x="265319" y="2663723"/>
            <a:ext cx="8680359" cy="2346152"/>
          </a:xfrm>
          <a:ln>
            <a:noFill/>
          </a:ln>
        </p:spPr>
        <p:txBody>
          <a:bodyPr/>
          <a:lstStyle>
            <a:lvl1pPr marL="0" indent="0">
              <a:buNone/>
              <a:defRPr b="1" u="none">
                <a:ln>
                  <a:noFill/>
                </a:ln>
              </a:defRPr>
            </a:lvl1pPr>
            <a:lvl2pPr>
              <a:defRPr>
                <a:ln>
                  <a:noFill/>
                </a:ln>
              </a:defRPr>
            </a:lvl2pPr>
            <a:lvl3pPr>
              <a:defRPr>
                <a:ln>
                  <a:noFill/>
                </a:ln>
              </a:defRPr>
            </a:lvl3pPr>
            <a:lvl4pPr>
              <a:defRPr>
                <a:ln>
                  <a:noFill/>
                </a:ln>
              </a:defRPr>
            </a:lvl4pPr>
            <a:lvl5pPr>
              <a:defRPr>
                <a:ln>
                  <a:noFill/>
                </a:ln>
              </a:defRPr>
            </a:lvl5pPr>
          </a:lstStyle>
          <a:p>
            <a:pPr lvl="0"/>
            <a:r>
              <a:rPr lang="en-US" dirty="0"/>
              <a:t>Edit Master text styles</a:t>
            </a:r>
          </a:p>
          <a:p>
            <a:pPr lvl="1"/>
            <a:r>
              <a:rPr lang="en-US" dirty="0"/>
              <a:t>Second level</a:t>
            </a:r>
          </a:p>
        </p:txBody>
      </p:sp>
      <p:cxnSp>
        <p:nvCxnSpPr>
          <p:cNvPr id="5" name="Straight Connector 4">
            <a:extLst>
              <a:ext uri="{FF2B5EF4-FFF2-40B4-BE49-F238E27FC236}">
                <a16:creationId xmlns:a16="http://schemas.microsoft.com/office/drawing/2014/main" id="{261BFBE1-9C5E-4B0F-A28C-5A055BA11064}"/>
              </a:ext>
            </a:extLst>
          </p:cNvPr>
          <p:cNvCxnSpPr>
            <a:cxnSpLocks/>
          </p:cNvCxnSpPr>
          <p:nvPr userDrawn="1"/>
        </p:nvCxnSpPr>
        <p:spPr>
          <a:xfrm>
            <a:off x="347730" y="1343694"/>
            <a:ext cx="8573034" cy="0"/>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A51FBDEF-FEB8-4CB0-BF3A-6F3EC707E394}"/>
              </a:ext>
            </a:extLst>
          </p:cNvPr>
          <p:cNvCxnSpPr>
            <a:cxnSpLocks/>
          </p:cNvCxnSpPr>
          <p:nvPr userDrawn="1"/>
        </p:nvCxnSpPr>
        <p:spPr>
          <a:xfrm>
            <a:off x="371343" y="2899887"/>
            <a:ext cx="8584085"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17" name="Content Placeholder 2">
            <a:extLst>
              <a:ext uri="{FF2B5EF4-FFF2-40B4-BE49-F238E27FC236}">
                <a16:creationId xmlns:a16="http://schemas.microsoft.com/office/drawing/2014/main" id="{F76A5150-A013-4C78-99D7-D8586ED55EA1}"/>
              </a:ext>
            </a:extLst>
          </p:cNvPr>
          <p:cNvSpPr>
            <a:spLocks noGrp="1"/>
          </p:cNvSpPr>
          <p:nvPr>
            <p:ph idx="11"/>
          </p:nvPr>
        </p:nvSpPr>
        <p:spPr>
          <a:xfrm>
            <a:off x="265318" y="5166509"/>
            <a:ext cx="8680360" cy="1272928"/>
          </a:xfrm>
          <a:ln>
            <a:noFill/>
          </a:ln>
        </p:spPr>
        <p:txBody>
          <a:bodyPr/>
          <a:lstStyle>
            <a:lvl1pPr marL="0" indent="0">
              <a:buNone/>
              <a:defRPr b="1" u="none">
                <a:ln>
                  <a:noFill/>
                </a:ln>
              </a:defRPr>
            </a:lvl1pPr>
            <a:lvl2pPr>
              <a:defRPr>
                <a:ln>
                  <a:noFill/>
                </a:ln>
              </a:defRPr>
            </a:lvl2pPr>
            <a:lvl3pPr>
              <a:defRPr>
                <a:ln>
                  <a:noFill/>
                </a:ln>
              </a:defRPr>
            </a:lvl3pPr>
            <a:lvl4pPr>
              <a:defRPr>
                <a:ln>
                  <a:noFill/>
                </a:ln>
              </a:defRPr>
            </a:lvl4pPr>
            <a:lvl5pPr>
              <a:defRPr>
                <a:ln>
                  <a:noFill/>
                </a:ln>
              </a:defRPr>
            </a:lvl5pPr>
          </a:lstStyle>
          <a:p>
            <a:pPr lvl="0"/>
            <a:r>
              <a:rPr lang="en-US" dirty="0"/>
              <a:t>Edit Master text styles</a:t>
            </a:r>
          </a:p>
          <a:p>
            <a:pPr lvl="1"/>
            <a:r>
              <a:rPr lang="en-US" dirty="0"/>
              <a:t>Second level</a:t>
            </a:r>
          </a:p>
        </p:txBody>
      </p:sp>
      <p:cxnSp>
        <p:nvCxnSpPr>
          <p:cNvPr id="18" name="Straight Connector 17">
            <a:extLst>
              <a:ext uri="{FF2B5EF4-FFF2-40B4-BE49-F238E27FC236}">
                <a16:creationId xmlns:a16="http://schemas.microsoft.com/office/drawing/2014/main" id="{37A58F78-3718-4C83-A8A8-C4C0F86ECC6C}"/>
              </a:ext>
            </a:extLst>
          </p:cNvPr>
          <p:cNvCxnSpPr>
            <a:cxnSpLocks/>
          </p:cNvCxnSpPr>
          <p:nvPr userDrawn="1"/>
        </p:nvCxnSpPr>
        <p:spPr>
          <a:xfrm>
            <a:off x="372642" y="5402621"/>
            <a:ext cx="8573034" cy="0"/>
          </a:xfrm>
          <a:prstGeom prst="line">
            <a:avLst/>
          </a:prstGeom>
          <a:ln w="1905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287473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8992" y="1122363"/>
            <a:ext cx="8663188" cy="2387600"/>
          </a:xfrm>
        </p:spPr>
        <p:txBody>
          <a:bodyPr anchor="b"/>
          <a:lstStyle>
            <a:lvl1pPr algn="ctr">
              <a:defRPr sz="3200"/>
            </a:lvl1pPr>
          </a:lstStyle>
          <a:p>
            <a:r>
              <a:rPr lang="en-US" dirty="0"/>
              <a:t>Click to edit Master title style</a:t>
            </a:r>
          </a:p>
        </p:txBody>
      </p:sp>
      <p:sp>
        <p:nvSpPr>
          <p:cNvPr id="3" name="Subtitle 2"/>
          <p:cNvSpPr>
            <a:spLocks noGrp="1"/>
          </p:cNvSpPr>
          <p:nvPr>
            <p:ph type="subTitle" idx="1"/>
          </p:nvPr>
        </p:nvSpPr>
        <p:spPr>
          <a:xfrm>
            <a:off x="248991" y="3602038"/>
            <a:ext cx="8663187" cy="1655762"/>
          </a:xfrm>
          <a:ln>
            <a:noFill/>
          </a:ln>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060226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3234" y="1709739"/>
            <a:ext cx="8680360" cy="2852737"/>
          </a:xfrm>
        </p:spPr>
        <p:txBody>
          <a:bodyPr anchor="b"/>
          <a:lstStyle>
            <a:lvl1pPr>
              <a:defRPr sz="3200"/>
            </a:lvl1pPr>
          </a:lstStyle>
          <a:p>
            <a:r>
              <a:rPr lang="en-US" dirty="0"/>
              <a:t>Click to edit Master title style</a:t>
            </a:r>
          </a:p>
        </p:txBody>
      </p:sp>
      <p:sp>
        <p:nvSpPr>
          <p:cNvPr id="3" name="Text Placeholder 2"/>
          <p:cNvSpPr>
            <a:spLocks noGrp="1"/>
          </p:cNvSpPr>
          <p:nvPr>
            <p:ph type="body" idx="1"/>
          </p:nvPr>
        </p:nvSpPr>
        <p:spPr>
          <a:xfrm>
            <a:off x="223233" y="4589464"/>
            <a:ext cx="8680359" cy="1500187"/>
          </a:xfrm>
          <a:ln>
            <a:noFill/>
          </a:ln>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Box 7">
            <a:extLst>
              <a:ext uri="{FF2B5EF4-FFF2-40B4-BE49-F238E27FC236}">
                <a16:creationId xmlns:a16="http://schemas.microsoft.com/office/drawing/2014/main" id="{2D458D01-703A-4FF8-A5DE-8549523255C0}"/>
              </a:ext>
            </a:extLst>
          </p:cNvPr>
          <p:cNvSpPr txBox="1"/>
          <p:nvPr userDrawn="1"/>
        </p:nvSpPr>
        <p:spPr>
          <a:xfrm>
            <a:off x="3318641" y="6571866"/>
            <a:ext cx="2573721" cy="261610"/>
          </a:xfrm>
          <a:prstGeom prst="rect">
            <a:avLst/>
          </a:prstGeom>
          <a:noFill/>
        </p:spPr>
        <p:txBody>
          <a:bodyPr wrap="square" rtlCol="0">
            <a:spAutoFit/>
          </a:bodyPr>
          <a:lstStyle/>
          <a:p>
            <a:pPr algn="ctr"/>
            <a:r>
              <a:rPr lang="en-US" sz="1100" dirty="0">
                <a:solidFill>
                  <a:srgbClr val="969696"/>
                </a:solidFill>
                <a:latin typeface="Source Sans Pro" panose="020B0503030403020204" pitchFamily="34" charset="0"/>
              </a:rPr>
              <a:t>www.chcf.org</a:t>
            </a:r>
          </a:p>
        </p:txBody>
      </p:sp>
      <p:sp>
        <p:nvSpPr>
          <p:cNvPr id="9" name="TextBox 8">
            <a:extLst>
              <a:ext uri="{FF2B5EF4-FFF2-40B4-BE49-F238E27FC236}">
                <a16:creationId xmlns:a16="http://schemas.microsoft.com/office/drawing/2014/main" id="{58028FC0-27E3-4217-AB93-327B82708F7D}"/>
              </a:ext>
            </a:extLst>
          </p:cNvPr>
          <p:cNvSpPr txBox="1"/>
          <p:nvPr userDrawn="1"/>
        </p:nvSpPr>
        <p:spPr>
          <a:xfrm>
            <a:off x="188572" y="6559494"/>
            <a:ext cx="2573721" cy="261610"/>
          </a:xfrm>
          <a:prstGeom prst="rect">
            <a:avLst/>
          </a:prstGeom>
          <a:noFill/>
        </p:spPr>
        <p:txBody>
          <a:bodyPr wrap="square" rtlCol="0">
            <a:spAutoFit/>
          </a:bodyPr>
          <a:lstStyle/>
          <a:p>
            <a:pPr algn="l"/>
            <a:r>
              <a:rPr lang="en-US" sz="1100" dirty="0">
                <a:solidFill>
                  <a:srgbClr val="969696"/>
                </a:solidFill>
                <a:latin typeface="Source Sans Pro" panose="020B0503030403020204" pitchFamily="34" charset="0"/>
              </a:rPr>
              <a:t>California Health Care Foundation</a:t>
            </a:r>
          </a:p>
        </p:txBody>
      </p:sp>
    </p:spTree>
    <p:extLst>
      <p:ext uri="{BB962C8B-B14F-4D97-AF65-F5344CB8AC3E}">
        <p14:creationId xmlns:p14="http://schemas.microsoft.com/office/powerpoint/2010/main" val="2829480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TextBox 6">
            <a:extLst>
              <a:ext uri="{FF2B5EF4-FFF2-40B4-BE49-F238E27FC236}">
                <a16:creationId xmlns:a16="http://schemas.microsoft.com/office/drawing/2014/main" id="{B926CB80-E864-40BD-865C-BC237B9ADEF9}"/>
              </a:ext>
            </a:extLst>
          </p:cNvPr>
          <p:cNvSpPr txBox="1"/>
          <p:nvPr userDrawn="1"/>
        </p:nvSpPr>
        <p:spPr>
          <a:xfrm>
            <a:off x="3318641" y="6571866"/>
            <a:ext cx="2573721" cy="261610"/>
          </a:xfrm>
          <a:prstGeom prst="rect">
            <a:avLst/>
          </a:prstGeom>
          <a:noFill/>
        </p:spPr>
        <p:txBody>
          <a:bodyPr wrap="square" rtlCol="0">
            <a:spAutoFit/>
          </a:bodyPr>
          <a:lstStyle/>
          <a:p>
            <a:pPr algn="ctr"/>
            <a:r>
              <a:rPr lang="en-US" sz="1100" dirty="0">
                <a:solidFill>
                  <a:srgbClr val="969696"/>
                </a:solidFill>
                <a:latin typeface="Source Sans Pro" panose="020B0503030403020204" pitchFamily="34" charset="0"/>
              </a:rPr>
              <a:t>www.chcf.org</a:t>
            </a:r>
          </a:p>
        </p:txBody>
      </p:sp>
      <p:sp>
        <p:nvSpPr>
          <p:cNvPr id="8" name="TextBox 7">
            <a:extLst>
              <a:ext uri="{FF2B5EF4-FFF2-40B4-BE49-F238E27FC236}">
                <a16:creationId xmlns:a16="http://schemas.microsoft.com/office/drawing/2014/main" id="{3DE53EEA-F364-485D-B68C-5835A892F6B9}"/>
              </a:ext>
            </a:extLst>
          </p:cNvPr>
          <p:cNvSpPr txBox="1"/>
          <p:nvPr userDrawn="1"/>
        </p:nvSpPr>
        <p:spPr>
          <a:xfrm>
            <a:off x="188572" y="6559494"/>
            <a:ext cx="2573721" cy="261610"/>
          </a:xfrm>
          <a:prstGeom prst="rect">
            <a:avLst/>
          </a:prstGeom>
          <a:noFill/>
        </p:spPr>
        <p:txBody>
          <a:bodyPr wrap="square" rtlCol="0">
            <a:spAutoFit/>
          </a:bodyPr>
          <a:lstStyle/>
          <a:p>
            <a:pPr algn="l"/>
            <a:r>
              <a:rPr lang="en-US" sz="1100" dirty="0">
                <a:solidFill>
                  <a:srgbClr val="969696"/>
                </a:solidFill>
                <a:latin typeface="Source Sans Pro" panose="020B0503030403020204" pitchFamily="34" charset="0"/>
              </a:rPr>
              <a:t>California Health Care Foundation</a:t>
            </a:r>
          </a:p>
        </p:txBody>
      </p:sp>
    </p:spTree>
    <p:extLst>
      <p:ext uri="{BB962C8B-B14F-4D97-AF65-F5344CB8AC3E}">
        <p14:creationId xmlns:p14="http://schemas.microsoft.com/office/powerpoint/2010/main" val="10342344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9343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0406" y="457200"/>
            <a:ext cx="3338613" cy="1600200"/>
          </a:xfrm>
        </p:spPr>
        <p:txBody>
          <a:bodyPr anchor="b">
            <a:noAutofit/>
          </a:bodyPr>
          <a:lstStyle>
            <a:lvl1pPr>
              <a:defRPr sz="3200" b="1"/>
            </a:lvl1pPr>
          </a:lstStyle>
          <a:p>
            <a:r>
              <a:rPr lang="en-US" dirty="0"/>
              <a:t>Click to edit Master title style</a:t>
            </a:r>
          </a:p>
        </p:txBody>
      </p:sp>
      <p:sp>
        <p:nvSpPr>
          <p:cNvPr id="3" name="Content Placeholder 2"/>
          <p:cNvSpPr>
            <a:spLocks noGrp="1"/>
          </p:cNvSpPr>
          <p:nvPr>
            <p:ph idx="1"/>
          </p:nvPr>
        </p:nvSpPr>
        <p:spPr>
          <a:xfrm>
            <a:off x="3743459" y="987426"/>
            <a:ext cx="5160135" cy="5194433"/>
          </a:xfrm>
        </p:spPr>
        <p:txBody>
          <a:bodyPr/>
          <a:lstStyle>
            <a:lvl1pPr>
              <a:defRPr sz="1800"/>
            </a:lvl1pPr>
            <a:lvl2pPr>
              <a:defRPr sz="1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p:txBody>
      </p:sp>
      <p:sp>
        <p:nvSpPr>
          <p:cNvPr id="4" name="Text Placeholder 3"/>
          <p:cNvSpPr>
            <a:spLocks noGrp="1"/>
          </p:cNvSpPr>
          <p:nvPr>
            <p:ph type="body" sz="half" idx="2"/>
          </p:nvPr>
        </p:nvSpPr>
        <p:spPr>
          <a:xfrm>
            <a:off x="240406" y="2057399"/>
            <a:ext cx="3338613" cy="412446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Box 8">
            <a:extLst>
              <a:ext uri="{FF2B5EF4-FFF2-40B4-BE49-F238E27FC236}">
                <a16:creationId xmlns:a16="http://schemas.microsoft.com/office/drawing/2014/main" id="{049295BE-7B6A-4D8E-917B-66BA45ADE65D}"/>
              </a:ext>
            </a:extLst>
          </p:cNvPr>
          <p:cNvSpPr txBox="1"/>
          <p:nvPr userDrawn="1"/>
        </p:nvSpPr>
        <p:spPr>
          <a:xfrm>
            <a:off x="3318641" y="6571866"/>
            <a:ext cx="2573721" cy="261610"/>
          </a:xfrm>
          <a:prstGeom prst="rect">
            <a:avLst/>
          </a:prstGeom>
          <a:noFill/>
        </p:spPr>
        <p:txBody>
          <a:bodyPr wrap="square" rtlCol="0">
            <a:spAutoFit/>
          </a:bodyPr>
          <a:lstStyle/>
          <a:p>
            <a:pPr algn="ctr"/>
            <a:r>
              <a:rPr lang="en-US" sz="1100" dirty="0">
                <a:solidFill>
                  <a:srgbClr val="969696"/>
                </a:solidFill>
                <a:latin typeface="Source Sans Pro" panose="020B0503030403020204" pitchFamily="34" charset="0"/>
              </a:rPr>
              <a:t>www.chcf.org</a:t>
            </a:r>
          </a:p>
        </p:txBody>
      </p:sp>
      <p:sp>
        <p:nvSpPr>
          <p:cNvPr id="10" name="TextBox 9">
            <a:extLst>
              <a:ext uri="{FF2B5EF4-FFF2-40B4-BE49-F238E27FC236}">
                <a16:creationId xmlns:a16="http://schemas.microsoft.com/office/drawing/2014/main" id="{CBC1196F-C796-43ED-9FD7-769C6454BF7A}"/>
              </a:ext>
            </a:extLst>
          </p:cNvPr>
          <p:cNvSpPr txBox="1"/>
          <p:nvPr userDrawn="1"/>
        </p:nvSpPr>
        <p:spPr>
          <a:xfrm>
            <a:off x="188572" y="6559494"/>
            <a:ext cx="2573721" cy="261610"/>
          </a:xfrm>
          <a:prstGeom prst="rect">
            <a:avLst/>
          </a:prstGeom>
          <a:noFill/>
        </p:spPr>
        <p:txBody>
          <a:bodyPr wrap="square" rtlCol="0">
            <a:spAutoFit/>
          </a:bodyPr>
          <a:lstStyle/>
          <a:p>
            <a:pPr algn="l"/>
            <a:r>
              <a:rPr lang="en-US" sz="1100" dirty="0">
                <a:solidFill>
                  <a:srgbClr val="969696"/>
                </a:solidFill>
                <a:latin typeface="Source Sans Pro" panose="020B0503030403020204" pitchFamily="34" charset="0"/>
              </a:rPr>
              <a:t>California Health Care Foundation</a:t>
            </a:r>
          </a:p>
        </p:txBody>
      </p:sp>
    </p:spTree>
    <p:extLst>
      <p:ext uri="{BB962C8B-B14F-4D97-AF65-F5344CB8AC3E}">
        <p14:creationId xmlns:p14="http://schemas.microsoft.com/office/powerpoint/2010/main" val="36173699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234" y="457200"/>
            <a:ext cx="3355785" cy="1600200"/>
          </a:xfrm>
        </p:spPr>
        <p:txBody>
          <a:bodyPr anchor="b">
            <a:normAutofit/>
          </a:bodyPr>
          <a:lstStyle>
            <a:lvl1pPr>
              <a:defRPr sz="3600"/>
            </a:lvl1pPr>
          </a:lstStyle>
          <a:p>
            <a:r>
              <a:rPr lang="en-US" dirty="0"/>
              <a:t>Click to edit Master title style</a:t>
            </a:r>
          </a:p>
        </p:txBody>
      </p:sp>
      <p:sp>
        <p:nvSpPr>
          <p:cNvPr id="3" name="Picture Placeholder 2"/>
          <p:cNvSpPr>
            <a:spLocks noGrp="1" noChangeAspect="1"/>
          </p:cNvSpPr>
          <p:nvPr>
            <p:ph type="pic" idx="1"/>
          </p:nvPr>
        </p:nvSpPr>
        <p:spPr>
          <a:xfrm>
            <a:off x="3734873" y="987426"/>
            <a:ext cx="5151550" cy="51772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a:p>
            <a:endParaRPr lang="en-US" dirty="0"/>
          </a:p>
          <a:p>
            <a:endParaRPr lang="en-US" dirty="0"/>
          </a:p>
          <a:p>
            <a:endParaRPr lang="en-US" dirty="0"/>
          </a:p>
          <a:p>
            <a:endParaRPr lang="en-US" dirty="0"/>
          </a:p>
        </p:txBody>
      </p:sp>
      <p:sp>
        <p:nvSpPr>
          <p:cNvPr id="4" name="Text Placeholder 3"/>
          <p:cNvSpPr>
            <a:spLocks noGrp="1"/>
          </p:cNvSpPr>
          <p:nvPr>
            <p:ph type="body" sz="half" idx="2"/>
          </p:nvPr>
        </p:nvSpPr>
        <p:spPr>
          <a:xfrm>
            <a:off x="223234" y="2057399"/>
            <a:ext cx="3355785" cy="4107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Box 8">
            <a:extLst>
              <a:ext uri="{FF2B5EF4-FFF2-40B4-BE49-F238E27FC236}">
                <a16:creationId xmlns:a16="http://schemas.microsoft.com/office/drawing/2014/main" id="{B713194A-3FA0-420A-B2BE-4E9926E4C4FC}"/>
              </a:ext>
            </a:extLst>
          </p:cNvPr>
          <p:cNvSpPr txBox="1"/>
          <p:nvPr userDrawn="1"/>
        </p:nvSpPr>
        <p:spPr>
          <a:xfrm>
            <a:off x="3318641" y="6571866"/>
            <a:ext cx="2573721" cy="261610"/>
          </a:xfrm>
          <a:prstGeom prst="rect">
            <a:avLst/>
          </a:prstGeom>
          <a:noFill/>
        </p:spPr>
        <p:txBody>
          <a:bodyPr wrap="square" rtlCol="0">
            <a:spAutoFit/>
          </a:bodyPr>
          <a:lstStyle/>
          <a:p>
            <a:pPr algn="ctr"/>
            <a:r>
              <a:rPr lang="en-US" sz="1100" dirty="0">
                <a:solidFill>
                  <a:srgbClr val="969696"/>
                </a:solidFill>
                <a:latin typeface="Source Sans Pro" panose="020B0503030403020204" pitchFamily="34" charset="0"/>
              </a:rPr>
              <a:t>www.chcf.org</a:t>
            </a:r>
          </a:p>
        </p:txBody>
      </p:sp>
      <p:sp>
        <p:nvSpPr>
          <p:cNvPr id="10" name="TextBox 9">
            <a:extLst>
              <a:ext uri="{FF2B5EF4-FFF2-40B4-BE49-F238E27FC236}">
                <a16:creationId xmlns:a16="http://schemas.microsoft.com/office/drawing/2014/main" id="{4F9B6C07-B4D4-4E4C-9446-54B83B640AE9}"/>
              </a:ext>
            </a:extLst>
          </p:cNvPr>
          <p:cNvSpPr txBox="1"/>
          <p:nvPr userDrawn="1"/>
        </p:nvSpPr>
        <p:spPr>
          <a:xfrm>
            <a:off x="188572" y="6559494"/>
            <a:ext cx="2573721" cy="261610"/>
          </a:xfrm>
          <a:prstGeom prst="rect">
            <a:avLst/>
          </a:prstGeom>
          <a:noFill/>
        </p:spPr>
        <p:txBody>
          <a:bodyPr wrap="square" rtlCol="0">
            <a:spAutoFit/>
          </a:bodyPr>
          <a:lstStyle/>
          <a:p>
            <a:pPr algn="l"/>
            <a:r>
              <a:rPr lang="en-US" sz="1100" dirty="0">
                <a:solidFill>
                  <a:srgbClr val="969696"/>
                </a:solidFill>
                <a:latin typeface="Source Sans Pro" panose="020B0503030403020204" pitchFamily="34" charset="0"/>
              </a:rPr>
              <a:t>California Health Care Foundation</a:t>
            </a:r>
          </a:p>
        </p:txBody>
      </p:sp>
    </p:spTree>
    <p:extLst>
      <p:ext uri="{BB962C8B-B14F-4D97-AF65-F5344CB8AC3E}">
        <p14:creationId xmlns:p14="http://schemas.microsoft.com/office/powerpoint/2010/main" val="1968431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ED7D7-0DB1-4FA8-B06D-CC15E1468AE8}"/>
              </a:ext>
            </a:extLst>
          </p:cNvPr>
          <p:cNvSpPr>
            <a:spLocks noGrp="1"/>
          </p:cNvSpPr>
          <p:nvPr>
            <p:ph type="title"/>
          </p:nvPr>
        </p:nvSpPr>
        <p:spPr/>
        <p:txBody>
          <a:bodyPr/>
          <a:lstStyle/>
          <a:p>
            <a:r>
              <a:rPr lang="en-US" dirty="0"/>
              <a:t>Click to edit Master title style</a:t>
            </a:r>
          </a:p>
        </p:txBody>
      </p:sp>
      <p:sp>
        <p:nvSpPr>
          <p:cNvPr id="13" name="Text Placeholder 12">
            <a:extLst>
              <a:ext uri="{FF2B5EF4-FFF2-40B4-BE49-F238E27FC236}">
                <a16:creationId xmlns:a16="http://schemas.microsoft.com/office/drawing/2014/main" id="{EDB9FCE9-CCCA-4BCB-9652-8DEB4A44889F}"/>
              </a:ext>
            </a:extLst>
          </p:cNvPr>
          <p:cNvSpPr>
            <a:spLocks noGrp="1"/>
          </p:cNvSpPr>
          <p:nvPr>
            <p:ph type="body" sz="quarter" idx="14"/>
          </p:nvPr>
        </p:nvSpPr>
        <p:spPr>
          <a:xfrm>
            <a:off x="240404" y="1004553"/>
            <a:ext cx="3490176" cy="5183522"/>
          </a:xfrm>
        </p:spPr>
        <p:txBody>
          <a:bodyPr/>
          <a:lstStyle/>
          <a:p>
            <a:pPr lvl="0"/>
            <a:r>
              <a:rPr lang="en-US" dirty="0"/>
              <a:t>Edit Master text styles</a:t>
            </a:r>
          </a:p>
        </p:txBody>
      </p:sp>
      <p:sp>
        <p:nvSpPr>
          <p:cNvPr id="16" name="Content Placeholder 2">
            <a:extLst>
              <a:ext uri="{FF2B5EF4-FFF2-40B4-BE49-F238E27FC236}">
                <a16:creationId xmlns:a16="http://schemas.microsoft.com/office/drawing/2014/main" id="{5A04B2FF-53EA-46C6-99DD-33D98F33130D}"/>
              </a:ext>
            </a:extLst>
          </p:cNvPr>
          <p:cNvSpPr>
            <a:spLocks noGrp="1"/>
          </p:cNvSpPr>
          <p:nvPr>
            <p:ph sz="half" idx="16"/>
          </p:nvPr>
        </p:nvSpPr>
        <p:spPr>
          <a:xfrm>
            <a:off x="3885127" y="3674775"/>
            <a:ext cx="5035637" cy="2507086"/>
          </a:xfrm>
        </p:spPr>
        <p:txBody>
          <a:bodyPr/>
          <a:lstStyle/>
          <a:p>
            <a:pPr lvl="0"/>
            <a:r>
              <a:rPr lang="en-US" dirty="0"/>
              <a:t>Edit Master text styles</a:t>
            </a:r>
          </a:p>
          <a:p>
            <a:pPr lvl="1"/>
            <a:r>
              <a:rPr lang="en-US" dirty="0"/>
              <a:t>Second level</a:t>
            </a:r>
          </a:p>
        </p:txBody>
      </p:sp>
      <p:sp>
        <p:nvSpPr>
          <p:cNvPr id="6" name="Content Placeholder 2">
            <a:extLst>
              <a:ext uri="{FF2B5EF4-FFF2-40B4-BE49-F238E27FC236}">
                <a16:creationId xmlns:a16="http://schemas.microsoft.com/office/drawing/2014/main" id="{3B513721-D6BB-44CC-A073-76D54EEE9C54}"/>
              </a:ext>
            </a:extLst>
          </p:cNvPr>
          <p:cNvSpPr>
            <a:spLocks noGrp="1"/>
          </p:cNvSpPr>
          <p:nvPr>
            <p:ph sz="half" idx="17"/>
          </p:nvPr>
        </p:nvSpPr>
        <p:spPr>
          <a:xfrm>
            <a:off x="3885126" y="1004553"/>
            <a:ext cx="5035637" cy="2507086"/>
          </a:xfrm>
        </p:spPr>
        <p:txBody>
          <a:body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430991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40405" y="2979313"/>
            <a:ext cx="4274445" cy="3197650"/>
          </a:xfrm>
        </p:spPr>
        <p:txBody>
          <a:bodyPr/>
          <a:lstStyle/>
          <a:p>
            <a:pPr lvl="0"/>
            <a:r>
              <a:rPr lang="en-US" dirty="0"/>
              <a:t>Edit Master text styles</a:t>
            </a:r>
          </a:p>
          <a:p>
            <a:pPr lvl="1"/>
            <a:r>
              <a:rPr lang="en-US" dirty="0"/>
              <a:t>Second level</a:t>
            </a:r>
          </a:p>
        </p:txBody>
      </p:sp>
      <p:sp>
        <p:nvSpPr>
          <p:cNvPr id="4" name="Content Placeholder 3"/>
          <p:cNvSpPr>
            <a:spLocks noGrp="1"/>
          </p:cNvSpPr>
          <p:nvPr>
            <p:ph sz="half" idx="2"/>
          </p:nvPr>
        </p:nvSpPr>
        <p:spPr>
          <a:xfrm>
            <a:off x="4629150" y="2979313"/>
            <a:ext cx="4291614" cy="3197650"/>
          </a:xfrm>
        </p:spPr>
        <p:txBody>
          <a:bodyPr/>
          <a:lstStyle/>
          <a:p>
            <a:pPr lvl="0"/>
            <a:r>
              <a:rPr lang="en-US" dirty="0"/>
              <a:t>Edit Master text styles</a:t>
            </a:r>
          </a:p>
          <a:p>
            <a:pPr lvl="1"/>
            <a:r>
              <a:rPr lang="en-US" dirty="0"/>
              <a:t>Second level</a:t>
            </a:r>
          </a:p>
        </p:txBody>
      </p:sp>
      <p:sp>
        <p:nvSpPr>
          <p:cNvPr id="9" name="TextBox 8">
            <a:extLst>
              <a:ext uri="{FF2B5EF4-FFF2-40B4-BE49-F238E27FC236}">
                <a16:creationId xmlns:a16="http://schemas.microsoft.com/office/drawing/2014/main" id="{D5D402BB-FF62-4ECC-B461-4BDF8C95E176}"/>
              </a:ext>
            </a:extLst>
          </p:cNvPr>
          <p:cNvSpPr txBox="1"/>
          <p:nvPr userDrawn="1"/>
        </p:nvSpPr>
        <p:spPr>
          <a:xfrm>
            <a:off x="3318641" y="6571866"/>
            <a:ext cx="2573721" cy="261610"/>
          </a:xfrm>
          <a:prstGeom prst="rect">
            <a:avLst/>
          </a:prstGeom>
          <a:noFill/>
        </p:spPr>
        <p:txBody>
          <a:bodyPr wrap="square" rtlCol="0">
            <a:spAutoFit/>
          </a:bodyPr>
          <a:lstStyle/>
          <a:p>
            <a:pPr algn="ctr"/>
            <a:r>
              <a:rPr lang="en-US" sz="1100" dirty="0">
                <a:solidFill>
                  <a:srgbClr val="969696"/>
                </a:solidFill>
                <a:latin typeface="Source Sans Pro" panose="020B0503030403020204" pitchFamily="34" charset="0"/>
              </a:rPr>
              <a:t>www.chcf.org</a:t>
            </a:r>
          </a:p>
        </p:txBody>
      </p:sp>
      <p:sp>
        <p:nvSpPr>
          <p:cNvPr id="10" name="TextBox 9">
            <a:extLst>
              <a:ext uri="{FF2B5EF4-FFF2-40B4-BE49-F238E27FC236}">
                <a16:creationId xmlns:a16="http://schemas.microsoft.com/office/drawing/2014/main" id="{8E13F7ED-27E2-4BDE-8947-8BB1597A458D}"/>
              </a:ext>
            </a:extLst>
          </p:cNvPr>
          <p:cNvSpPr txBox="1"/>
          <p:nvPr userDrawn="1"/>
        </p:nvSpPr>
        <p:spPr>
          <a:xfrm>
            <a:off x="188572" y="6559494"/>
            <a:ext cx="2573721" cy="261610"/>
          </a:xfrm>
          <a:prstGeom prst="rect">
            <a:avLst/>
          </a:prstGeom>
          <a:noFill/>
        </p:spPr>
        <p:txBody>
          <a:bodyPr wrap="square" rtlCol="0">
            <a:spAutoFit/>
          </a:bodyPr>
          <a:lstStyle/>
          <a:p>
            <a:pPr algn="l"/>
            <a:r>
              <a:rPr lang="en-US" sz="1100" dirty="0">
                <a:solidFill>
                  <a:srgbClr val="969696"/>
                </a:solidFill>
                <a:latin typeface="Source Sans Pro" panose="020B0503030403020204" pitchFamily="34" charset="0"/>
              </a:rPr>
              <a:t>California Health Care Foundation</a:t>
            </a:r>
          </a:p>
        </p:txBody>
      </p:sp>
      <p:sp>
        <p:nvSpPr>
          <p:cNvPr id="11" name="Content Placeholder 2">
            <a:extLst>
              <a:ext uri="{FF2B5EF4-FFF2-40B4-BE49-F238E27FC236}">
                <a16:creationId xmlns:a16="http://schemas.microsoft.com/office/drawing/2014/main" id="{636D5528-9EAC-460E-8366-7E949A50F9C1}"/>
              </a:ext>
            </a:extLst>
          </p:cNvPr>
          <p:cNvSpPr>
            <a:spLocks noGrp="1"/>
          </p:cNvSpPr>
          <p:nvPr>
            <p:ph sz="half" idx="10"/>
          </p:nvPr>
        </p:nvSpPr>
        <p:spPr>
          <a:xfrm>
            <a:off x="240404" y="985234"/>
            <a:ext cx="8680359" cy="1882462"/>
          </a:xfrm>
        </p:spPr>
        <p:txBody>
          <a:body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1939836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ED7D7-0DB1-4FA8-B06D-CC15E1468AE8}"/>
              </a:ext>
            </a:extLst>
          </p:cNvPr>
          <p:cNvSpPr>
            <a:spLocks noGrp="1"/>
          </p:cNvSpPr>
          <p:nvPr>
            <p:ph type="title"/>
          </p:nvPr>
        </p:nvSpPr>
        <p:spPr/>
        <p:txBody>
          <a:bodyPr/>
          <a:lstStyle/>
          <a:p>
            <a:r>
              <a:rPr lang="en-US" dirty="0"/>
              <a:t>Click to edit Master title style</a:t>
            </a:r>
          </a:p>
        </p:txBody>
      </p:sp>
      <p:sp>
        <p:nvSpPr>
          <p:cNvPr id="13" name="Text Placeholder 12">
            <a:extLst>
              <a:ext uri="{FF2B5EF4-FFF2-40B4-BE49-F238E27FC236}">
                <a16:creationId xmlns:a16="http://schemas.microsoft.com/office/drawing/2014/main" id="{EDB9FCE9-CCCA-4BCB-9652-8DEB4A44889F}"/>
              </a:ext>
            </a:extLst>
          </p:cNvPr>
          <p:cNvSpPr>
            <a:spLocks noGrp="1"/>
          </p:cNvSpPr>
          <p:nvPr>
            <p:ph type="body" sz="quarter" idx="14"/>
          </p:nvPr>
        </p:nvSpPr>
        <p:spPr>
          <a:xfrm>
            <a:off x="5396249" y="961620"/>
            <a:ext cx="3524516" cy="5226455"/>
          </a:xfrm>
        </p:spPr>
        <p:txBody>
          <a:bodyPr/>
          <a:lstStyle/>
          <a:p>
            <a:pPr lvl="0"/>
            <a:r>
              <a:rPr lang="en-US" dirty="0"/>
              <a:t>Edit Master text styles</a:t>
            </a:r>
          </a:p>
        </p:txBody>
      </p:sp>
      <p:sp>
        <p:nvSpPr>
          <p:cNvPr id="14" name="Content Placeholder 2">
            <a:extLst>
              <a:ext uri="{FF2B5EF4-FFF2-40B4-BE49-F238E27FC236}">
                <a16:creationId xmlns:a16="http://schemas.microsoft.com/office/drawing/2014/main" id="{576C9AFA-EB63-43DA-A969-16B5FE8369BD}"/>
              </a:ext>
            </a:extLst>
          </p:cNvPr>
          <p:cNvSpPr>
            <a:spLocks noGrp="1"/>
          </p:cNvSpPr>
          <p:nvPr>
            <p:ph sz="half" idx="1"/>
          </p:nvPr>
        </p:nvSpPr>
        <p:spPr>
          <a:xfrm>
            <a:off x="223234" y="961620"/>
            <a:ext cx="5035637" cy="2541432"/>
          </a:xfrm>
        </p:spPr>
        <p:txBody>
          <a:bodyPr/>
          <a:lstStyle/>
          <a:p>
            <a:pPr lvl="0"/>
            <a:r>
              <a:rPr lang="en-US" dirty="0"/>
              <a:t>Edit Master text styles</a:t>
            </a:r>
          </a:p>
          <a:p>
            <a:pPr lvl="1"/>
            <a:r>
              <a:rPr lang="en-US" dirty="0"/>
              <a:t>Second level</a:t>
            </a:r>
          </a:p>
        </p:txBody>
      </p:sp>
      <p:sp>
        <p:nvSpPr>
          <p:cNvPr id="16" name="Content Placeholder 2">
            <a:extLst>
              <a:ext uri="{FF2B5EF4-FFF2-40B4-BE49-F238E27FC236}">
                <a16:creationId xmlns:a16="http://schemas.microsoft.com/office/drawing/2014/main" id="{5A04B2FF-53EA-46C6-99DD-33D98F33130D}"/>
              </a:ext>
            </a:extLst>
          </p:cNvPr>
          <p:cNvSpPr>
            <a:spLocks noGrp="1"/>
          </p:cNvSpPr>
          <p:nvPr>
            <p:ph sz="half" idx="16"/>
          </p:nvPr>
        </p:nvSpPr>
        <p:spPr>
          <a:xfrm>
            <a:off x="223234" y="3646644"/>
            <a:ext cx="5035637" cy="2541432"/>
          </a:xfrm>
        </p:spPr>
        <p:txBody>
          <a:body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1711568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ED7D7-0DB1-4FA8-B06D-CC15E1468AE8}"/>
              </a:ext>
            </a:extLst>
          </p:cNvPr>
          <p:cNvSpPr>
            <a:spLocks noGrp="1"/>
          </p:cNvSpPr>
          <p:nvPr>
            <p:ph type="title"/>
          </p:nvPr>
        </p:nvSpPr>
        <p:spPr/>
        <p:txBody>
          <a:bodyPr/>
          <a:lstStyle/>
          <a:p>
            <a:r>
              <a:rPr lang="en-US" dirty="0"/>
              <a:t>Click to edit Master title style</a:t>
            </a:r>
          </a:p>
        </p:txBody>
      </p:sp>
      <p:sp>
        <p:nvSpPr>
          <p:cNvPr id="13" name="Text Placeholder 12">
            <a:extLst>
              <a:ext uri="{FF2B5EF4-FFF2-40B4-BE49-F238E27FC236}">
                <a16:creationId xmlns:a16="http://schemas.microsoft.com/office/drawing/2014/main" id="{EDB9FCE9-CCCA-4BCB-9652-8DEB4A44889F}"/>
              </a:ext>
            </a:extLst>
          </p:cNvPr>
          <p:cNvSpPr>
            <a:spLocks noGrp="1"/>
          </p:cNvSpPr>
          <p:nvPr>
            <p:ph type="body" sz="quarter" idx="14"/>
          </p:nvPr>
        </p:nvSpPr>
        <p:spPr>
          <a:xfrm>
            <a:off x="239713" y="967856"/>
            <a:ext cx="2027237" cy="5220219"/>
          </a:xfrm>
        </p:spPr>
        <p:txBody>
          <a:bodyPr/>
          <a:lstStyle/>
          <a:p>
            <a:pPr lvl="0"/>
            <a:r>
              <a:rPr lang="en-US" dirty="0"/>
              <a:t>Edit Master text styles</a:t>
            </a:r>
          </a:p>
        </p:txBody>
      </p:sp>
      <p:sp>
        <p:nvSpPr>
          <p:cNvPr id="8" name="Content Placeholder 2">
            <a:extLst>
              <a:ext uri="{FF2B5EF4-FFF2-40B4-BE49-F238E27FC236}">
                <a16:creationId xmlns:a16="http://schemas.microsoft.com/office/drawing/2014/main" id="{22C45DF9-7059-45C4-85FB-996E85DD0B8C}"/>
              </a:ext>
            </a:extLst>
          </p:cNvPr>
          <p:cNvSpPr>
            <a:spLocks noGrp="1"/>
          </p:cNvSpPr>
          <p:nvPr>
            <p:ph sz="half" idx="1"/>
          </p:nvPr>
        </p:nvSpPr>
        <p:spPr>
          <a:xfrm>
            <a:off x="2454879" y="987380"/>
            <a:ext cx="6449408" cy="5200695"/>
          </a:xfrm>
        </p:spPr>
        <p:txBody>
          <a:body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398558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40405" y="987380"/>
            <a:ext cx="4274445" cy="5189583"/>
          </a:xfrm>
        </p:spPr>
        <p:txBody>
          <a:bodyPr/>
          <a:lstStyle/>
          <a:p>
            <a:pPr lvl="0"/>
            <a:r>
              <a:rPr lang="en-US" dirty="0"/>
              <a:t>Edit Master text styles</a:t>
            </a:r>
          </a:p>
          <a:p>
            <a:pPr lvl="1"/>
            <a:r>
              <a:rPr lang="en-US" dirty="0"/>
              <a:t>Second level</a:t>
            </a:r>
          </a:p>
        </p:txBody>
      </p:sp>
      <p:sp>
        <p:nvSpPr>
          <p:cNvPr id="4" name="Content Placeholder 3"/>
          <p:cNvSpPr>
            <a:spLocks noGrp="1"/>
          </p:cNvSpPr>
          <p:nvPr>
            <p:ph sz="half" idx="2"/>
          </p:nvPr>
        </p:nvSpPr>
        <p:spPr>
          <a:xfrm>
            <a:off x="4629150" y="987380"/>
            <a:ext cx="4291614" cy="5189583"/>
          </a:xfrm>
        </p:spPr>
        <p:txBody>
          <a:bodyPr/>
          <a:lstStyle/>
          <a:p>
            <a:pPr lvl="0"/>
            <a:r>
              <a:rPr lang="en-US" dirty="0"/>
              <a:t>Edit Master text styles</a:t>
            </a:r>
          </a:p>
          <a:p>
            <a:pPr lvl="1"/>
            <a:r>
              <a:rPr lang="en-US" dirty="0"/>
              <a:t>Second level</a:t>
            </a:r>
          </a:p>
        </p:txBody>
      </p:sp>
      <p:sp>
        <p:nvSpPr>
          <p:cNvPr id="9" name="TextBox 8">
            <a:extLst>
              <a:ext uri="{FF2B5EF4-FFF2-40B4-BE49-F238E27FC236}">
                <a16:creationId xmlns:a16="http://schemas.microsoft.com/office/drawing/2014/main" id="{D5D402BB-FF62-4ECC-B461-4BDF8C95E176}"/>
              </a:ext>
            </a:extLst>
          </p:cNvPr>
          <p:cNvSpPr txBox="1"/>
          <p:nvPr userDrawn="1"/>
        </p:nvSpPr>
        <p:spPr>
          <a:xfrm>
            <a:off x="3318641" y="6571866"/>
            <a:ext cx="2573721" cy="261610"/>
          </a:xfrm>
          <a:prstGeom prst="rect">
            <a:avLst/>
          </a:prstGeom>
          <a:noFill/>
        </p:spPr>
        <p:txBody>
          <a:bodyPr wrap="square" rtlCol="0">
            <a:spAutoFit/>
          </a:bodyPr>
          <a:lstStyle/>
          <a:p>
            <a:pPr algn="ctr"/>
            <a:r>
              <a:rPr lang="en-US" sz="1100" dirty="0">
                <a:solidFill>
                  <a:srgbClr val="969696"/>
                </a:solidFill>
                <a:latin typeface="Source Sans Pro" panose="020B0503030403020204" pitchFamily="34" charset="0"/>
              </a:rPr>
              <a:t>www.chcf.org</a:t>
            </a:r>
          </a:p>
        </p:txBody>
      </p:sp>
      <p:sp>
        <p:nvSpPr>
          <p:cNvPr id="10" name="TextBox 9">
            <a:extLst>
              <a:ext uri="{FF2B5EF4-FFF2-40B4-BE49-F238E27FC236}">
                <a16:creationId xmlns:a16="http://schemas.microsoft.com/office/drawing/2014/main" id="{8E13F7ED-27E2-4BDE-8947-8BB1597A458D}"/>
              </a:ext>
            </a:extLst>
          </p:cNvPr>
          <p:cNvSpPr txBox="1"/>
          <p:nvPr userDrawn="1"/>
        </p:nvSpPr>
        <p:spPr>
          <a:xfrm>
            <a:off x="188572" y="6559494"/>
            <a:ext cx="2573721" cy="261610"/>
          </a:xfrm>
          <a:prstGeom prst="rect">
            <a:avLst/>
          </a:prstGeom>
          <a:noFill/>
        </p:spPr>
        <p:txBody>
          <a:bodyPr wrap="square" rtlCol="0">
            <a:spAutoFit/>
          </a:bodyPr>
          <a:lstStyle/>
          <a:p>
            <a:pPr algn="l"/>
            <a:r>
              <a:rPr lang="en-US" sz="1100" dirty="0">
                <a:solidFill>
                  <a:srgbClr val="969696"/>
                </a:solidFill>
                <a:latin typeface="Source Sans Pro" panose="020B0503030403020204" pitchFamily="34" charset="0"/>
              </a:rPr>
              <a:t>California Health Care Foundation</a:t>
            </a:r>
          </a:p>
        </p:txBody>
      </p:sp>
    </p:spTree>
    <p:extLst>
      <p:ext uri="{BB962C8B-B14F-4D97-AF65-F5344CB8AC3E}">
        <p14:creationId xmlns:p14="http://schemas.microsoft.com/office/powerpoint/2010/main" val="2771167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1820" y="365126"/>
            <a:ext cx="8680360" cy="390435"/>
          </a:xfrm>
        </p:spPr>
        <p:txBody>
          <a:bodyPr/>
          <a:lstStyle/>
          <a:p>
            <a:r>
              <a:rPr lang="en-US" dirty="0"/>
              <a:t>Click to edit Master title style</a:t>
            </a:r>
          </a:p>
        </p:txBody>
      </p:sp>
      <p:sp>
        <p:nvSpPr>
          <p:cNvPr id="3" name="Text Placeholder 2"/>
          <p:cNvSpPr>
            <a:spLocks noGrp="1"/>
          </p:cNvSpPr>
          <p:nvPr>
            <p:ph type="body" idx="1"/>
          </p:nvPr>
        </p:nvSpPr>
        <p:spPr>
          <a:xfrm>
            <a:off x="231820" y="1038896"/>
            <a:ext cx="4266362" cy="568942"/>
          </a:xfrm>
          <a:solidFill>
            <a:schemeClr val="accent1">
              <a:lumMod val="50000"/>
            </a:schemeClr>
          </a:solidFill>
        </p:spPr>
        <p:txBody>
          <a:bodyPr anchor="b">
            <a:normAutofit/>
          </a:bodyPr>
          <a:lstStyle>
            <a:lvl1pPr marL="0" indent="0">
              <a:buNone/>
              <a:defRPr sz="2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231820" y="1700011"/>
            <a:ext cx="4266362" cy="4489652"/>
          </a:xfrm>
        </p:spPr>
        <p:txBody>
          <a:bodyPr/>
          <a:lstStyle/>
          <a:p>
            <a:pPr lvl="0"/>
            <a:r>
              <a:rPr lang="en-US" dirty="0"/>
              <a:t>Edit Master text styles</a:t>
            </a:r>
          </a:p>
          <a:p>
            <a:pPr lvl="1"/>
            <a:r>
              <a:rPr lang="en-US" dirty="0"/>
              <a:t>Second level</a:t>
            </a:r>
          </a:p>
        </p:txBody>
      </p:sp>
      <p:sp>
        <p:nvSpPr>
          <p:cNvPr id="5" name="Text Placeholder 4"/>
          <p:cNvSpPr>
            <a:spLocks noGrp="1"/>
          </p:cNvSpPr>
          <p:nvPr>
            <p:ph type="body" sz="quarter" idx="3"/>
          </p:nvPr>
        </p:nvSpPr>
        <p:spPr>
          <a:xfrm>
            <a:off x="4629151" y="1038896"/>
            <a:ext cx="4283030" cy="568942"/>
          </a:xfrm>
          <a:solidFill>
            <a:schemeClr val="accent1">
              <a:lumMod val="50000"/>
            </a:schemeClr>
          </a:solidFill>
        </p:spPr>
        <p:txBody>
          <a:bodyPr anchor="b">
            <a:normAutofit/>
          </a:bodyPr>
          <a:lstStyle>
            <a:lvl1pPr marL="0" indent="0">
              <a:buNone/>
              <a:defRPr sz="2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1700011"/>
            <a:ext cx="4283030" cy="4489652"/>
          </a:xfrm>
        </p:spPr>
        <p:txBody>
          <a:bodyPr/>
          <a:lstStyle/>
          <a:p>
            <a:pPr lvl="0"/>
            <a:r>
              <a:rPr lang="en-US" dirty="0"/>
              <a:t>Edit Master text styles</a:t>
            </a:r>
          </a:p>
          <a:p>
            <a:pPr lvl="1"/>
            <a:r>
              <a:rPr lang="en-US" dirty="0"/>
              <a:t>Second level</a:t>
            </a:r>
          </a:p>
        </p:txBody>
      </p:sp>
      <p:sp>
        <p:nvSpPr>
          <p:cNvPr id="11" name="TextBox 10">
            <a:extLst>
              <a:ext uri="{FF2B5EF4-FFF2-40B4-BE49-F238E27FC236}">
                <a16:creationId xmlns:a16="http://schemas.microsoft.com/office/drawing/2014/main" id="{FFD69A1E-99B8-46DB-BB0A-9AD5BC9BCDA6}"/>
              </a:ext>
            </a:extLst>
          </p:cNvPr>
          <p:cNvSpPr txBox="1"/>
          <p:nvPr userDrawn="1"/>
        </p:nvSpPr>
        <p:spPr>
          <a:xfrm>
            <a:off x="3318641" y="6571866"/>
            <a:ext cx="2573721" cy="261610"/>
          </a:xfrm>
          <a:prstGeom prst="rect">
            <a:avLst/>
          </a:prstGeom>
          <a:noFill/>
        </p:spPr>
        <p:txBody>
          <a:bodyPr wrap="square" rtlCol="0">
            <a:spAutoFit/>
          </a:bodyPr>
          <a:lstStyle/>
          <a:p>
            <a:pPr algn="ctr"/>
            <a:r>
              <a:rPr lang="en-US" sz="1100" dirty="0">
                <a:solidFill>
                  <a:srgbClr val="969696"/>
                </a:solidFill>
                <a:latin typeface="Source Sans Pro" panose="020B0503030403020204" pitchFamily="34" charset="0"/>
              </a:rPr>
              <a:t>www.chcf.org</a:t>
            </a:r>
          </a:p>
        </p:txBody>
      </p:sp>
      <p:sp>
        <p:nvSpPr>
          <p:cNvPr id="12" name="TextBox 11">
            <a:extLst>
              <a:ext uri="{FF2B5EF4-FFF2-40B4-BE49-F238E27FC236}">
                <a16:creationId xmlns:a16="http://schemas.microsoft.com/office/drawing/2014/main" id="{3B6E92DB-2CE9-4D9C-B4D8-E10349976CA5}"/>
              </a:ext>
            </a:extLst>
          </p:cNvPr>
          <p:cNvSpPr txBox="1"/>
          <p:nvPr userDrawn="1"/>
        </p:nvSpPr>
        <p:spPr>
          <a:xfrm>
            <a:off x="188572" y="6559494"/>
            <a:ext cx="2573721" cy="261610"/>
          </a:xfrm>
          <a:prstGeom prst="rect">
            <a:avLst/>
          </a:prstGeom>
          <a:noFill/>
        </p:spPr>
        <p:txBody>
          <a:bodyPr wrap="square" rtlCol="0">
            <a:spAutoFit/>
          </a:bodyPr>
          <a:lstStyle/>
          <a:p>
            <a:pPr algn="l"/>
            <a:r>
              <a:rPr lang="en-US" sz="1100" dirty="0">
                <a:solidFill>
                  <a:srgbClr val="969696"/>
                </a:solidFill>
                <a:latin typeface="Source Sans Pro" panose="020B0503030403020204" pitchFamily="34" charset="0"/>
              </a:rPr>
              <a:t>California Health Care Foundation</a:t>
            </a:r>
          </a:p>
        </p:txBody>
      </p:sp>
    </p:spTree>
    <p:extLst>
      <p:ext uri="{BB962C8B-B14F-4D97-AF65-F5344CB8AC3E}">
        <p14:creationId xmlns:p14="http://schemas.microsoft.com/office/powerpoint/2010/main" val="2452041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1820" y="365126"/>
            <a:ext cx="8680360" cy="390435"/>
          </a:xfrm>
        </p:spPr>
        <p:txBody>
          <a:bodyPr/>
          <a:lstStyle/>
          <a:p>
            <a:r>
              <a:rPr lang="en-US" dirty="0"/>
              <a:t>Click to edit Master title style</a:t>
            </a:r>
          </a:p>
        </p:txBody>
      </p:sp>
      <p:sp>
        <p:nvSpPr>
          <p:cNvPr id="4" name="Content Placeholder 3"/>
          <p:cNvSpPr>
            <a:spLocks noGrp="1"/>
          </p:cNvSpPr>
          <p:nvPr>
            <p:ph sz="half" idx="2"/>
          </p:nvPr>
        </p:nvSpPr>
        <p:spPr>
          <a:xfrm>
            <a:off x="231820" y="995966"/>
            <a:ext cx="4266362" cy="3866194"/>
          </a:xfrm>
          <a:ln>
            <a:noFill/>
          </a:ln>
        </p:spPr>
        <p:txBody>
          <a:bodyPr/>
          <a:lstStyle>
            <a:lvl1pPr marL="0" indent="0">
              <a:buNone/>
              <a:defRPr sz="1800" b="1"/>
            </a:lvl1pPr>
          </a:lstStyle>
          <a:p>
            <a:pPr lvl="0"/>
            <a:r>
              <a:rPr lang="en-US" dirty="0"/>
              <a:t>Edit Master text styles</a:t>
            </a:r>
          </a:p>
          <a:p>
            <a:pPr lvl="1"/>
            <a:r>
              <a:rPr lang="en-US" dirty="0"/>
              <a:t>Second level</a:t>
            </a:r>
          </a:p>
        </p:txBody>
      </p:sp>
      <p:sp>
        <p:nvSpPr>
          <p:cNvPr id="6" name="Content Placeholder 5"/>
          <p:cNvSpPr>
            <a:spLocks noGrp="1"/>
          </p:cNvSpPr>
          <p:nvPr>
            <p:ph sz="quarter" idx="4"/>
          </p:nvPr>
        </p:nvSpPr>
        <p:spPr>
          <a:xfrm>
            <a:off x="4629150" y="995966"/>
            <a:ext cx="4283030" cy="3866194"/>
          </a:xfrm>
          <a:ln>
            <a:noFill/>
          </a:ln>
        </p:spPr>
        <p:txBody>
          <a:bodyPr/>
          <a:lstStyle>
            <a:lvl1pPr marL="0" indent="0">
              <a:buNone/>
              <a:defRPr sz="1800" b="1"/>
            </a:lvl1pPr>
          </a:lstStyle>
          <a:p>
            <a:pPr lvl="0"/>
            <a:r>
              <a:rPr lang="en-US" dirty="0"/>
              <a:t>Edit Master text styles</a:t>
            </a:r>
          </a:p>
          <a:p>
            <a:pPr lvl="1"/>
            <a:r>
              <a:rPr lang="en-US" dirty="0"/>
              <a:t>Second level</a:t>
            </a:r>
          </a:p>
        </p:txBody>
      </p:sp>
      <p:sp>
        <p:nvSpPr>
          <p:cNvPr id="11" name="TextBox 10">
            <a:extLst>
              <a:ext uri="{FF2B5EF4-FFF2-40B4-BE49-F238E27FC236}">
                <a16:creationId xmlns:a16="http://schemas.microsoft.com/office/drawing/2014/main" id="{FFD69A1E-99B8-46DB-BB0A-9AD5BC9BCDA6}"/>
              </a:ext>
            </a:extLst>
          </p:cNvPr>
          <p:cNvSpPr txBox="1"/>
          <p:nvPr userDrawn="1"/>
        </p:nvSpPr>
        <p:spPr>
          <a:xfrm>
            <a:off x="3318641" y="6571866"/>
            <a:ext cx="2573721" cy="261610"/>
          </a:xfrm>
          <a:prstGeom prst="rect">
            <a:avLst/>
          </a:prstGeom>
          <a:noFill/>
        </p:spPr>
        <p:txBody>
          <a:bodyPr wrap="square" rtlCol="0">
            <a:spAutoFit/>
          </a:bodyPr>
          <a:lstStyle/>
          <a:p>
            <a:pPr algn="ctr"/>
            <a:r>
              <a:rPr lang="en-US" sz="1100" dirty="0">
                <a:solidFill>
                  <a:srgbClr val="969696"/>
                </a:solidFill>
                <a:latin typeface="Source Sans Pro" panose="020B0503030403020204" pitchFamily="34" charset="0"/>
              </a:rPr>
              <a:t>www.chcf.org</a:t>
            </a:r>
          </a:p>
        </p:txBody>
      </p:sp>
      <p:sp>
        <p:nvSpPr>
          <p:cNvPr id="12" name="TextBox 11">
            <a:extLst>
              <a:ext uri="{FF2B5EF4-FFF2-40B4-BE49-F238E27FC236}">
                <a16:creationId xmlns:a16="http://schemas.microsoft.com/office/drawing/2014/main" id="{3B6E92DB-2CE9-4D9C-B4D8-E10349976CA5}"/>
              </a:ext>
            </a:extLst>
          </p:cNvPr>
          <p:cNvSpPr txBox="1"/>
          <p:nvPr userDrawn="1"/>
        </p:nvSpPr>
        <p:spPr>
          <a:xfrm>
            <a:off x="188572" y="6559494"/>
            <a:ext cx="2573721" cy="261610"/>
          </a:xfrm>
          <a:prstGeom prst="rect">
            <a:avLst/>
          </a:prstGeom>
          <a:noFill/>
        </p:spPr>
        <p:txBody>
          <a:bodyPr wrap="square" rtlCol="0">
            <a:spAutoFit/>
          </a:bodyPr>
          <a:lstStyle/>
          <a:p>
            <a:pPr algn="l"/>
            <a:r>
              <a:rPr lang="en-US" sz="1100" dirty="0">
                <a:solidFill>
                  <a:srgbClr val="969696"/>
                </a:solidFill>
                <a:latin typeface="Source Sans Pro" panose="020B0503030403020204" pitchFamily="34" charset="0"/>
              </a:rPr>
              <a:t>California Health Care Foundation</a:t>
            </a:r>
          </a:p>
        </p:txBody>
      </p:sp>
      <p:sp>
        <p:nvSpPr>
          <p:cNvPr id="13" name="Content Placeholder 3">
            <a:extLst>
              <a:ext uri="{FF2B5EF4-FFF2-40B4-BE49-F238E27FC236}">
                <a16:creationId xmlns:a16="http://schemas.microsoft.com/office/drawing/2014/main" id="{C7F33EBE-C7CE-4A13-9F15-5B2DF1661FEC}"/>
              </a:ext>
            </a:extLst>
          </p:cNvPr>
          <p:cNvSpPr>
            <a:spLocks noGrp="1"/>
          </p:cNvSpPr>
          <p:nvPr>
            <p:ph sz="half" idx="10"/>
          </p:nvPr>
        </p:nvSpPr>
        <p:spPr>
          <a:xfrm>
            <a:off x="231820" y="5039934"/>
            <a:ext cx="4266362" cy="1117792"/>
          </a:xfrm>
          <a:ln>
            <a:noFill/>
          </a:ln>
        </p:spPr>
        <p:txBody>
          <a:bodyPr/>
          <a:lstStyle>
            <a:lvl1pPr marL="0" indent="0">
              <a:buNone/>
              <a:defRPr sz="1800" b="1"/>
            </a:lvl1pPr>
          </a:lstStyle>
          <a:p>
            <a:pPr lvl="0"/>
            <a:r>
              <a:rPr lang="en-US" dirty="0"/>
              <a:t>Edit Master text styles</a:t>
            </a:r>
          </a:p>
          <a:p>
            <a:pPr lvl="1"/>
            <a:r>
              <a:rPr lang="en-US" dirty="0"/>
              <a:t>Second level</a:t>
            </a:r>
          </a:p>
        </p:txBody>
      </p:sp>
      <p:sp>
        <p:nvSpPr>
          <p:cNvPr id="14" name="Content Placeholder 5">
            <a:extLst>
              <a:ext uri="{FF2B5EF4-FFF2-40B4-BE49-F238E27FC236}">
                <a16:creationId xmlns:a16="http://schemas.microsoft.com/office/drawing/2014/main" id="{6CF5B16F-A4A0-4BE4-8C36-AE0FE531681E}"/>
              </a:ext>
            </a:extLst>
          </p:cNvPr>
          <p:cNvSpPr>
            <a:spLocks noGrp="1"/>
          </p:cNvSpPr>
          <p:nvPr>
            <p:ph sz="quarter" idx="11"/>
          </p:nvPr>
        </p:nvSpPr>
        <p:spPr>
          <a:xfrm>
            <a:off x="4629150" y="5039934"/>
            <a:ext cx="4283030" cy="1117792"/>
          </a:xfrm>
          <a:ln>
            <a:noFill/>
          </a:ln>
        </p:spPr>
        <p:txBody>
          <a:bodyPr/>
          <a:lstStyle>
            <a:lvl1pPr marL="0" indent="0">
              <a:buNone/>
              <a:defRPr sz="1800" b="1"/>
            </a:lvl1pPr>
          </a:lstStyle>
          <a:p>
            <a:pPr lvl="0"/>
            <a:r>
              <a:rPr lang="en-US" dirty="0"/>
              <a:t>Edit Master text styles</a:t>
            </a:r>
          </a:p>
          <a:p>
            <a:pPr lvl="1"/>
            <a:r>
              <a:rPr lang="en-US" dirty="0"/>
              <a:t>Second level</a:t>
            </a:r>
          </a:p>
        </p:txBody>
      </p:sp>
      <p:cxnSp>
        <p:nvCxnSpPr>
          <p:cNvPr id="15" name="Straight Connector 14">
            <a:extLst>
              <a:ext uri="{FF2B5EF4-FFF2-40B4-BE49-F238E27FC236}">
                <a16:creationId xmlns:a16="http://schemas.microsoft.com/office/drawing/2014/main" id="{DDA994A2-23CF-4B95-B56F-226EC3077C8D}"/>
              </a:ext>
            </a:extLst>
          </p:cNvPr>
          <p:cNvCxnSpPr>
            <a:cxnSpLocks/>
          </p:cNvCxnSpPr>
          <p:nvPr userDrawn="1"/>
        </p:nvCxnSpPr>
        <p:spPr>
          <a:xfrm>
            <a:off x="337001" y="1320086"/>
            <a:ext cx="4114797" cy="0"/>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16" name="Straight Connector 15">
            <a:extLst>
              <a:ext uri="{FF2B5EF4-FFF2-40B4-BE49-F238E27FC236}">
                <a16:creationId xmlns:a16="http://schemas.microsoft.com/office/drawing/2014/main" id="{68228A9E-1D6A-42A6-B2CF-4A43EEAA1377}"/>
              </a:ext>
            </a:extLst>
          </p:cNvPr>
          <p:cNvCxnSpPr>
            <a:cxnSpLocks/>
          </p:cNvCxnSpPr>
          <p:nvPr userDrawn="1"/>
        </p:nvCxnSpPr>
        <p:spPr>
          <a:xfrm>
            <a:off x="4729541" y="1320086"/>
            <a:ext cx="4114797" cy="0"/>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17" name="Straight Connector 16">
            <a:extLst>
              <a:ext uri="{FF2B5EF4-FFF2-40B4-BE49-F238E27FC236}">
                <a16:creationId xmlns:a16="http://schemas.microsoft.com/office/drawing/2014/main" id="{B4255F9B-D90E-4658-BFAD-5A7CC7197C63}"/>
              </a:ext>
            </a:extLst>
          </p:cNvPr>
          <p:cNvCxnSpPr>
            <a:cxnSpLocks/>
          </p:cNvCxnSpPr>
          <p:nvPr userDrawn="1"/>
        </p:nvCxnSpPr>
        <p:spPr>
          <a:xfrm>
            <a:off x="337001" y="5372636"/>
            <a:ext cx="4114797" cy="0"/>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55FE3709-6AF0-4BBE-A3BA-C9A29F7104E1}"/>
              </a:ext>
            </a:extLst>
          </p:cNvPr>
          <p:cNvCxnSpPr>
            <a:cxnSpLocks/>
          </p:cNvCxnSpPr>
          <p:nvPr userDrawn="1"/>
        </p:nvCxnSpPr>
        <p:spPr>
          <a:xfrm>
            <a:off x="4729541" y="5372636"/>
            <a:ext cx="4114797" cy="0"/>
          </a:xfrm>
          <a:prstGeom prst="line">
            <a:avLst/>
          </a:prstGeom>
          <a:ln w="1905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821429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1820" y="365126"/>
            <a:ext cx="8680360" cy="390435"/>
          </a:xfrm>
        </p:spPr>
        <p:txBody>
          <a:bodyPr/>
          <a:lstStyle/>
          <a:p>
            <a:r>
              <a:rPr lang="en-US" dirty="0"/>
              <a:t>Click to edit Master title style</a:t>
            </a:r>
          </a:p>
        </p:txBody>
      </p:sp>
      <p:sp>
        <p:nvSpPr>
          <p:cNvPr id="4" name="Content Placeholder 3"/>
          <p:cNvSpPr>
            <a:spLocks noGrp="1"/>
          </p:cNvSpPr>
          <p:nvPr>
            <p:ph sz="half" idx="2"/>
          </p:nvPr>
        </p:nvSpPr>
        <p:spPr>
          <a:xfrm>
            <a:off x="231820" y="995966"/>
            <a:ext cx="4266362" cy="3866194"/>
          </a:xfrm>
          <a:ln>
            <a:noFill/>
          </a:ln>
        </p:spPr>
        <p:txBody>
          <a:bodyPr/>
          <a:lstStyle>
            <a:lvl1pPr marL="0" indent="0">
              <a:buNone/>
              <a:defRPr sz="1600" b="1"/>
            </a:lvl1pPr>
          </a:lstStyle>
          <a:p>
            <a:pPr lvl="0"/>
            <a:r>
              <a:rPr lang="en-US" dirty="0"/>
              <a:t>Edit Master text styles</a:t>
            </a:r>
          </a:p>
          <a:p>
            <a:pPr lvl="1"/>
            <a:r>
              <a:rPr lang="en-US" dirty="0"/>
              <a:t>Second level</a:t>
            </a:r>
          </a:p>
        </p:txBody>
      </p:sp>
      <p:sp>
        <p:nvSpPr>
          <p:cNvPr id="6" name="Content Placeholder 5"/>
          <p:cNvSpPr>
            <a:spLocks noGrp="1"/>
          </p:cNvSpPr>
          <p:nvPr>
            <p:ph sz="quarter" idx="4"/>
          </p:nvPr>
        </p:nvSpPr>
        <p:spPr>
          <a:xfrm>
            <a:off x="4629150" y="995966"/>
            <a:ext cx="4283030" cy="251137"/>
          </a:xfrm>
          <a:ln>
            <a:noFill/>
          </a:ln>
        </p:spPr>
        <p:txBody>
          <a:bodyPr/>
          <a:lstStyle>
            <a:lvl1pPr marL="0" indent="0">
              <a:buNone/>
              <a:defRPr sz="1600" b="1"/>
            </a:lvl1pPr>
          </a:lstStyle>
          <a:p>
            <a:pPr lvl="0"/>
            <a:r>
              <a:rPr lang="en-US" dirty="0"/>
              <a:t>Edit Master text styles</a:t>
            </a:r>
          </a:p>
        </p:txBody>
      </p:sp>
      <p:sp>
        <p:nvSpPr>
          <p:cNvPr id="11" name="TextBox 10">
            <a:extLst>
              <a:ext uri="{FF2B5EF4-FFF2-40B4-BE49-F238E27FC236}">
                <a16:creationId xmlns:a16="http://schemas.microsoft.com/office/drawing/2014/main" id="{FFD69A1E-99B8-46DB-BB0A-9AD5BC9BCDA6}"/>
              </a:ext>
            </a:extLst>
          </p:cNvPr>
          <p:cNvSpPr txBox="1"/>
          <p:nvPr userDrawn="1"/>
        </p:nvSpPr>
        <p:spPr>
          <a:xfrm>
            <a:off x="3318641" y="6571866"/>
            <a:ext cx="2573721" cy="261610"/>
          </a:xfrm>
          <a:prstGeom prst="rect">
            <a:avLst/>
          </a:prstGeom>
          <a:noFill/>
        </p:spPr>
        <p:txBody>
          <a:bodyPr wrap="square" rtlCol="0">
            <a:spAutoFit/>
          </a:bodyPr>
          <a:lstStyle/>
          <a:p>
            <a:pPr algn="ctr"/>
            <a:r>
              <a:rPr lang="en-US" sz="1100" dirty="0">
                <a:solidFill>
                  <a:srgbClr val="969696"/>
                </a:solidFill>
                <a:latin typeface="Source Sans Pro" panose="020B0503030403020204" pitchFamily="34" charset="0"/>
              </a:rPr>
              <a:t>www.chcf.org</a:t>
            </a:r>
          </a:p>
        </p:txBody>
      </p:sp>
      <p:sp>
        <p:nvSpPr>
          <p:cNvPr id="12" name="TextBox 11">
            <a:extLst>
              <a:ext uri="{FF2B5EF4-FFF2-40B4-BE49-F238E27FC236}">
                <a16:creationId xmlns:a16="http://schemas.microsoft.com/office/drawing/2014/main" id="{3B6E92DB-2CE9-4D9C-B4D8-E10349976CA5}"/>
              </a:ext>
            </a:extLst>
          </p:cNvPr>
          <p:cNvSpPr txBox="1"/>
          <p:nvPr userDrawn="1"/>
        </p:nvSpPr>
        <p:spPr>
          <a:xfrm>
            <a:off x="188572" y="6559494"/>
            <a:ext cx="2573721" cy="261610"/>
          </a:xfrm>
          <a:prstGeom prst="rect">
            <a:avLst/>
          </a:prstGeom>
          <a:noFill/>
        </p:spPr>
        <p:txBody>
          <a:bodyPr wrap="square" rtlCol="0">
            <a:spAutoFit/>
          </a:bodyPr>
          <a:lstStyle/>
          <a:p>
            <a:pPr algn="l"/>
            <a:r>
              <a:rPr lang="en-US" sz="1100" dirty="0">
                <a:solidFill>
                  <a:srgbClr val="969696"/>
                </a:solidFill>
                <a:latin typeface="Source Sans Pro" panose="020B0503030403020204" pitchFamily="34" charset="0"/>
              </a:rPr>
              <a:t>California Health Care Foundation</a:t>
            </a:r>
          </a:p>
        </p:txBody>
      </p:sp>
      <p:sp>
        <p:nvSpPr>
          <p:cNvPr id="13" name="Content Placeholder 3">
            <a:extLst>
              <a:ext uri="{FF2B5EF4-FFF2-40B4-BE49-F238E27FC236}">
                <a16:creationId xmlns:a16="http://schemas.microsoft.com/office/drawing/2014/main" id="{C7F33EBE-C7CE-4A13-9F15-5B2DF1661FEC}"/>
              </a:ext>
            </a:extLst>
          </p:cNvPr>
          <p:cNvSpPr>
            <a:spLocks noGrp="1"/>
          </p:cNvSpPr>
          <p:nvPr>
            <p:ph sz="half" idx="10"/>
          </p:nvPr>
        </p:nvSpPr>
        <p:spPr>
          <a:xfrm>
            <a:off x="231820" y="5039934"/>
            <a:ext cx="4266362" cy="1117792"/>
          </a:xfrm>
          <a:ln>
            <a:noFill/>
          </a:ln>
        </p:spPr>
        <p:txBody>
          <a:bodyPr/>
          <a:lstStyle>
            <a:lvl1pPr marL="0" indent="0">
              <a:buNone/>
              <a:defRPr sz="1600" b="1"/>
            </a:lvl1pPr>
          </a:lstStyle>
          <a:p>
            <a:pPr lvl="0"/>
            <a:r>
              <a:rPr lang="en-US" dirty="0"/>
              <a:t>Edit Master text styles</a:t>
            </a:r>
          </a:p>
          <a:p>
            <a:pPr lvl="1"/>
            <a:r>
              <a:rPr lang="en-US" dirty="0"/>
              <a:t>Second level</a:t>
            </a:r>
          </a:p>
        </p:txBody>
      </p:sp>
      <p:cxnSp>
        <p:nvCxnSpPr>
          <p:cNvPr id="15" name="Straight Connector 14">
            <a:extLst>
              <a:ext uri="{FF2B5EF4-FFF2-40B4-BE49-F238E27FC236}">
                <a16:creationId xmlns:a16="http://schemas.microsoft.com/office/drawing/2014/main" id="{DDA994A2-23CF-4B95-B56F-226EC3077C8D}"/>
              </a:ext>
            </a:extLst>
          </p:cNvPr>
          <p:cNvCxnSpPr>
            <a:cxnSpLocks/>
          </p:cNvCxnSpPr>
          <p:nvPr userDrawn="1"/>
        </p:nvCxnSpPr>
        <p:spPr>
          <a:xfrm>
            <a:off x="337001" y="1247105"/>
            <a:ext cx="4114797" cy="0"/>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16" name="Straight Connector 15">
            <a:extLst>
              <a:ext uri="{FF2B5EF4-FFF2-40B4-BE49-F238E27FC236}">
                <a16:creationId xmlns:a16="http://schemas.microsoft.com/office/drawing/2014/main" id="{68228A9E-1D6A-42A6-B2CF-4A43EEAA1377}"/>
              </a:ext>
            </a:extLst>
          </p:cNvPr>
          <p:cNvCxnSpPr>
            <a:cxnSpLocks/>
          </p:cNvCxnSpPr>
          <p:nvPr userDrawn="1"/>
        </p:nvCxnSpPr>
        <p:spPr>
          <a:xfrm>
            <a:off x="4729541" y="1247105"/>
            <a:ext cx="4114797" cy="0"/>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17" name="Straight Connector 16">
            <a:extLst>
              <a:ext uri="{FF2B5EF4-FFF2-40B4-BE49-F238E27FC236}">
                <a16:creationId xmlns:a16="http://schemas.microsoft.com/office/drawing/2014/main" id="{B4255F9B-D90E-4658-BFAD-5A7CC7197C63}"/>
              </a:ext>
            </a:extLst>
          </p:cNvPr>
          <p:cNvCxnSpPr>
            <a:cxnSpLocks/>
          </p:cNvCxnSpPr>
          <p:nvPr userDrawn="1"/>
        </p:nvCxnSpPr>
        <p:spPr>
          <a:xfrm>
            <a:off x="337001" y="5299655"/>
            <a:ext cx="4114797"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21" name="Content Placeholder 5">
            <a:extLst>
              <a:ext uri="{FF2B5EF4-FFF2-40B4-BE49-F238E27FC236}">
                <a16:creationId xmlns:a16="http://schemas.microsoft.com/office/drawing/2014/main" id="{E6AE2C44-60C1-4D5C-8161-80B26DA11261}"/>
              </a:ext>
            </a:extLst>
          </p:cNvPr>
          <p:cNvSpPr>
            <a:spLocks noGrp="1"/>
          </p:cNvSpPr>
          <p:nvPr>
            <p:ph sz="quarter" idx="11"/>
          </p:nvPr>
        </p:nvSpPr>
        <p:spPr>
          <a:xfrm>
            <a:off x="4629150" y="3609727"/>
            <a:ext cx="4283030" cy="233412"/>
          </a:xfrm>
          <a:ln>
            <a:noFill/>
          </a:ln>
        </p:spPr>
        <p:txBody>
          <a:bodyPr/>
          <a:lstStyle>
            <a:lvl1pPr marL="0" indent="0">
              <a:buNone/>
              <a:defRPr sz="1600" b="1"/>
            </a:lvl1pPr>
          </a:lstStyle>
          <a:p>
            <a:pPr lvl="0"/>
            <a:r>
              <a:rPr lang="en-US" dirty="0"/>
              <a:t>Edit Master text styles</a:t>
            </a:r>
          </a:p>
        </p:txBody>
      </p:sp>
      <p:cxnSp>
        <p:nvCxnSpPr>
          <p:cNvPr id="23" name="Straight Connector 22">
            <a:extLst>
              <a:ext uri="{FF2B5EF4-FFF2-40B4-BE49-F238E27FC236}">
                <a16:creationId xmlns:a16="http://schemas.microsoft.com/office/drawing/2014/main" id="{6201F540-24F1-402A-89DB-E85DC3060E5A}"/>
              </a:ext>
            </a:extLst>
          </p:cNvPr>
          <p:cNvCxnSpPr>
            <a:cxnSpLocks/>
          </p:cNvCxnSpPr>
          <p:nvPr userDrawn="1"/>
        </p:nvCxnSpPr>
        <p:spPr>
          <a:xfrm>
            <a:off x="4729541" y="3855077"/>
            <a:ext cx="4114797"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24" name="Content Placeholder 5">
            <a:extLst>
              <a:ext uri="{FF2B5EF4-FFF2-40B4-BE49-F238E27FC236}">
                <a16:creationId xmlns:a16="http://schemas.microsoft.com/office/drawing/2014/main" id="{36AA5CB6-7C4B-4066-B8E3-027ADF01F8E2}"/>
              </a:ext>
            </a:extLst>
          </p:cNvPr>
          <p:cNvSpPr>
            <a:spLocks noGrp="1"/>
          </p:cNvSpPr>
          <p:nvPr>
            <p:ph sz="quarter" idx="12"/>
          </p:nvPr>
        </p:nvSpPr>
        <p:spPr>
          <a:xfrm>
            <a:off x="4629150" y="1247102"/>
            <a:ext cx="4283030" cy="2181897"/>
          </a:xfrm>
          <a:ln>
            <a:noFill/>
          </a:ln>
        </p:spPr>
        <p:txBody>
          <a:bodyPr/>
          <a:lstStyle>
            <a:lvl1pPr marL="0" indent="0">
              <a:buNone/>
              <a:defRPr sz="1600" b="1"/>
            </a:lvl1pPr>
          </a:lstStyle>
          <a:p>
            <a:pPr lvl="0"/>
            <a:endParaRPr lang="en-US" dirty="0"/>
          </a:p>
        </p:txBody>
      </p:sp>
      <p:sp>
        <p:nvSpPr>
          <p:cNvPr id="25" name="Content Placeholder 5">
            <a:extLst>
              <a:ext uri="{FF2B5EF4-FFF2-40B4-BE49-F238E27FC236}">
                <a16:creationId xmlns:a16="http://schemas.microsoft.com/office/drawing/2014/main" id="{C8A37B26-0649-4377-A889-D641E369453E}"/>
              </a:ext>
            </a:extLst>
          </p:cNvPr>
          <p:cNvSpPr>
            <a:spLocks noGrp="1"/>
          </p:cNvSpPr>
          <p:nvPr>
            <p:ph sz="quarter" idx="13"/>
          </p:nvPr>
        </p:nvSpPr>
        <p:spPr>
          <a:xfrm>
            <a:off x="4629150" y="3855077"/>
            <a:ext cx="4283030" cy="2302644"/>
          </a:xfrm>
          <a:ln>
            <a:noFill/>
          </a:ln>
        </p:spPr>
        <p:txBody>
          <a:bodyPr/>
          <a:lstStyle>
            <a:lvl1pPr marL="0" indent="0">
              <a:buNone/>
              <a:defRPr sz="1600" b="1"/>
            </a:lvl1pPr>
          </a:lstStyle>
          <a:p>
            <a:pPr lvl="0"/>
            <a:endParaRPr lang="en-US" dirty="0"/>
          </a:p>
        </p:txBody>
      </p:sp>
    </p:spTree>
    <p:extLst>
      <p:ext uri="{BB962C8B-B14F-4D97-AF65-F5344CB8AC3E}">
        <p14:creationId xmlns:p14="http://schemas.microsoft.com/office/powerpoint/2010/main" val="3182761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82A9DDB8-47DB-4CC1-911E-9682D2278BB0}"/>
              </a:ext>
            </a:extLst>
          </p:cNvPr>
          <p:cNvGraphicFramePr>
            <a:graphicFrameLocks noChangeAspect="1"/>
          </p:cNvGraphicFramePr>
          <p:nvPr userDrawn="1">
            <p:custDataLst>
              <p:tags r:id="rId21"/>
            </p:custDataLst>
            <p:extLst>
              <p:ext uri="{D42A27DB-BD31-4B8C-83A1-F6EECF244321}">
                <p14:modId xmlns:p14="http://schemas.microsoft.com/office/powerpoint/2010/main" val="41630523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2" imgW="503" imgH="503" progId="TCLayout.ActiveDocument.1">
                  <p:embed/>
                </p:oleObj>
              </mc:Choice>
              <mc:Fallback>
                <p:oleObj name="think-cell Slide" r:id="rId22" imgW="503" imgH="503" progId="TCLayout.ActiveDocument.1">
                  <p:embed/>
                  <p:pic>
                    <p:nvPicPr>
                      <p:cNvPr id="5" name="Object 4" hidden="1">
                        <a:extLst>
                          <a:ext uri="{FF2B5EF4-FFF2-40B4-BE49-F238E27FC236}">
                            <a16:creationId xmlns:a16="http://schemas.microsoft.com/office/drawing/2014/main" id="{82A9DDB8-47DB-4CC1-911E-9682D2278BB0}"/>
                          </a:ext>
                        </a:extLst>
                      </p:cNvPr>
                      <p:cNvPicPr/>
                      <p:nvPr/>
                    </p:nvPicPr>
                    <p:blipFill>
                      <a:blip r:embed="rId23"/>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240405" y="407831"/>
            <a:ext cx="8680359" cy="294671"/>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240406" y="987380"/>
            <a:ext cx="8680360" cy="5189583"/>
          </a:xfrm>
          <a:prstGeom prst="rect">
            <a:avLst/>
          </a:prstGeom>
          <a:ln w="6350">
            <a:solidFill>
              <a:schemeClr val="accent1">
                <a:lumMod val="50000"/>
              </a:schemeClr>
            </a:solidFill>
          </a:ln>
        </p:spPr>
        <p:txBody>
          <a:bodyPr vert="horz" lIns="91440" tIns="45720" rIns="91440" bIns="45720" rtlCol="0">
            <a:normAutofit/>
          </a:bodyPr>
          <a:lstStyle/>
          <a:p>
            <a:pPr lvl="0"/>
            <a:r>
              <a:rPr lang="en-US" dirty="0"/>
              <a:t>Edit Master text styles</a:t>
            </a:r>
          </a:p>
          <a:p>
            <a:pPr lvl="1"/>
            <a:r>
              <a:rPr lang="en-US" dirty="0"/>
              <a:t>Second level</a:t>
            </a:r>
          </a:p>
        </p:txBody>
      </p:sp>
      <p:sp>
        <p:nvSpPr>
          <p:cNvPr id="8" name="TextBox 7">
            <a:extLst>
              <a:ext uri="{FF2B5EF4-FFF2-40B4-BE49-F238E27FC236}">
                <a16:creationId xmlns:a16="http://schemas.microsoft.com/office/drawing/2014/main" id="{076A09ED-1A9D-4A93-B281-6F2F2A8E936E}"/>
              </a:ext>
            </a:extLst>
          </p:cNvPr>
          <p:cNvSpPr txBox="1"/>
          <p:nvPr userDrawn="1"/>
        </p:nvSpPr>
        <p:spPr>
          <a:xfrm>
            <a:off x="3318641" y="6571866"/>
            <a:ext cx="2573721" cy="261610"/>
          </a:xfrm>
          <a:prstGeom prst="rect">
            <a:avLst/>
          </a:prstGeom>
          <a:noFill/>
        </p:spPr>
        <p:txBody>
          <a:bodyPr wrap="square" rtlCol="0">
            <a:spAutoFit/>
          </a:bodyPr>
          <a:lstStyle/>
          <a:p>
            <a:pPr algn="ctr"/>
            <a:r>
              <a:rPr lang="en-US" sz="1100" dirty="0">
                <a:solidFill>
                  <a:srgbClr val="969696"/>
                </a:solidFill>
                <a:latin typeface="Source Sans Pro" panose="020B0503030403020204" pitchFamily="34" charset="0"/>
              </a:rPr>
              <a:t>www.chcf.org</a:t>
            </a:r>
          </a:p>
        </p:txBody>
      </p:sp>
      <p:sp>
        <p:nvSpPr>
          <p:cNvPr id="9" name="TextBox 8">
            <a:extLst>
              <a:ext uri="{FF2B5EF4-FFF2-40B4-BE49-F238E27FC236}">
                <a16:creationId xmlns:a16="http://schemas.microsoft.com/office/drawing/2014/main" id="{5A925857-7ECF-48D8-8CA2-D074B76F1397}"/>
              </a:ext>
            </a:extLst>
          </p:cNvPr>
          <p:cNvSpPr txBox="1"/>
          <p:nvPr userDrawn="1"/>
        </p:nvSpPr>
        <p:spPr>
          <a:xfrm>
            <a:off x="188572" y="6559494"/>
            <a:ext cx="2573721" cy="261610"/>
          </a:xfrm>
          <a:prstGeom prst="rect">
            <a:avLst/>
          </a:prstGeom>
          <a:noFill/>
        </p:spPr>
        <p:txBody>
          <a:bodyPr wrap="square" rtlCol="0">
            <a:spAutoFit/>
          </a:bodyPr>
          <a:lstStyle/>
          <a:p>
            <a:pPr algn="l"/>
            <a:r>
              <a:rPr lang="en-US" sz="1100" dirty="0">
                <a:solidFill>
                  <a:srgbClr val="969696"/>
                </a:solidFill>
                <a:latin typeface="Source Sans Pro" panose="020B0503030403020204" pitchFamily="34" charset="0"/>
              </a:rPr>
              <a:t>California Health Care Foundation</a:t>
            </a:r>
          </a:p>
        </p:txBody>
      </p:sp>
    </p:spTree>
    <p:extLst>
      <p:ext uri="{BB962C8B-B14F-4D97-AF65-F5344CB8AC3E}">
        <p14:creationId xmlns:p14="http://schemas.microsoft.com/office/powerpoint/2010/main" val="2476663045"/>
      </p:ext>
    </p:extLst>
  </p:cSld>
  <p:clrMap bg1="lt1" tx1="dk1" bg2="lt2" tx2="dk2" accent1="accent1" accent2="accent2" accent3="accent3" accent4="accent4" accent5="accent5" accent6="accent6" hlink="hlink" folHlink="folHlink"/>
  <p:sldLayoutIdLst>
    <p:sldLayoutId id="2147483670" r:id="rId1"/>
    <p:sldLayoutId id="2147483672" r:id="rId2"/>
    <p:sldLayoutId id="2147483674" r:id="rId3"/>
    <p:sldLayoutId id="2147483673" r:id="rId4"/>
    <p:sldLayoutId id="2147483671" r:id="rId5"/>
    <p:sldLayoutId id="2147483664" r:id="rId6"/>
    <p:sldLayoutId id="2147483665" r:id="rId7"/>
    <p:sldLayoutId id="2147483677" r:id="rId8"/>
    <p:sldLayoutId id="2147483679" r:id="rId9"/>
    <p:sldLayoutId id="2147483675" r:id="rId10"/>
    <p:sldLayoutId id="2147483662" r:id="rId11"/>
    <p:sldLayoutId id="2147483676" r:id="rId12"/>
    <p:sldLayoutId id="2147483678" r:id="rId13"/>
    <p:sldLayoutId id="2147483661" r:id="rId14"/>
    <p:sldLayoutId id="2147483663" r:id="rId15"/>
    <p:sldLayoutId id="2147483666" r:id="rId16"/>
    <p:sldLayoutId id="2147483667" r:id="rId17"/>
    <p:sldLayoutId id="2147483668" r:id="rId18"/>
    <p:sldLayoutId id="2147483669" r:id="rId19"/>
  </p:sldLayoutIdLst>
  <p:txStyles>
    <p:titleStyle>
      <a:lvl1pPr algn="l" defTabSz="914400" rtl="0" eaLnBrk="1" latinLnBrk="0" hangingPunct="1">
        <a:lnSpc>
          <a:spcPct val="90000"/>
        </a:lnSpc>
        <a:spcBef>
          <a:spcPct val="0"/>
        </a:spcBef>
        <a:buNone/>
        <a:defRPr sz="2200" b="1" kern="1200">
          <a:solidFill>
            <a:schemeClr val="accent1">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1.xml"/><Relationship Id="rId7" Type="http://schemas.openxmlformats.org/officeDocument/2006/relationships/image" Target="../media/image3.svg"/><Relationship Id="rId2" Type="http://schemas.openxmlformats.org/officeDocument/2006/relationships/slideLayout" Target="../slideLayouts/slideLayout14.xml"/><Relationship Id="rId1" Type="http://schemas.openxmlformats.org/officeDocument/2006/relationships/tags" Target="../tags/tag3.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0.xml"/><Relationship Id="rId1" Type="http://schemas.openxmlformats.org/officeDocument/2006/relationships/tags" Target="../tags/tag18.xml"/><Relationship Id="rId5" Type="http://schemas.openxmlformats.org/officeDocument/2006/relationships/image" Target="../media/image1.emf"/><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0.xml"/><Relationship Id="rId1" Type="http://schemas.openxmlformats.org/officeDocument/2006/relationships/tags" Target="../tags/tag19.xml"/><Relationship Id="rId5" Type="http://schemas.openxmlformats.org/officeDocument/2006/relationships/image" Target="../media/image1.emf"/><Relationship Id="rId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emf"/><Relationship Id="rId2" Type="http://schemas.openxmlformats.org/officeDocument/2006/relationships/slideLayout" Target="../slideLayouts/slideLayout10.xml"/><Relationship Id="rId1" Type="http://schemas.openxmlformats.org/officeDocument/2006/relationships/tags" Target="../tags/tag20.xml"/><Relationship Id="rId6" Type="http://schemas.openxmlformats.org/officeDocument/2006/relationships/oleObject" Target="../embeddings/oleObject13.bin"/><Relationship Id="rId5" Type="http://schemas.openxmlformats.org/officeDocument/2006/relationships/image" Target="../media/image27.png"/><Relationship Id="rId4" Type="http://schemas.openxmlformats.org/officeDocument/2006/relationships/hyperlink" Target="https://www.youtube.com/watch?v=xUWPLdrEvtI" TargetMode="External"/></Relationships>
</file>

<file path=ppt/slides/_rels/slide1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tags" Target="../tags/tag23.xml"/><Relationship Id="rId7" Type="http://schemas.openxmlformats.org/officeDocument/2006/relationships/image" Target="../media/image1.emf"/><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oleObject" Target="../embeddings/oleObject14.bin"/><Relationship Id="rId5" Type="http://schemas.openxmlformats.org/officeDocument/2006/relationships/slideLayout" Target="../slideLayouts/slideLayout16.xml"/><Relationship Id="rId4" Type="http://schemas.openxmlformats.org/officeDocument/2006/relationships/tags" Target="../tags/tag24.xml"/><Relationship Id="rId9" Type="http://schemas.openxmlformats.org/officeDocument/2006/relationships/slide" Target="slide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33.png"/><Relationship Id="rId3" Type="http://schemas.openxmlformats.org/officeDocument/2006/relationships/image" Target="../media/image28.png"/><Relationship Id="rId7" Type="http://schemas.openxmlformats.org/officeDocument/2006/relationships/image" Target="../media/image30.png"/><Relationship Id="rId12" Type="http://schemas.microsoft.com/office/2007/relationships/hdphoto" Target="../media/hdphoto5.wdp"/><Relationship Id="rId2" Type="http://schemas.openxmlformats.org/officeDocument/2006/relationships/notesSlide" Target="../notesSlides/notesSlide12.xml"/><Relationship Id="rId1" Type="http://schemas.openxmlformats.org/officeDocument/2006/relationships/slideLayout" Target="../slideLayouts/slideLayout17.xml"/><Relationship Id="rId6" Type="http://schemas.microsoft.com/office/2007/relationships/hdphoto" Target="../media/hdphoto2.wdp"/><Relationship Id="rId11" Type="http://schemas.openxmlformats.org/officeDocument/2006/relationships/image" Target="../media/image32.png"/><Relationship Id="rId5" Type="http://schemas.openxmlformats.org/officeDocument/2006/relationships/image" Target="../media/image29.png"/><Relationship Id="rId10" Type="http://schemas.microsoft.com/office/2007/relationships/hdphoto" Target="../media/hdphoto4.wdp"/><Relationship Id="rId4" Type="http://schemas.microsoft.com/office/2007/relationships/hdphoto" Target="../media/hdphoto1.wdp"/><Relationship Id="rId9" Type="http://schemas.openxmlformats.org/officeDocument/2006/relationships/image" Target="../media/image31.png"/><Relationship Id="rId14" Type="http://schemas.microsoft.com/office/2007/relationships/hdphoto" Target="../media/hdphoto6.wdp"/></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hyperlink" Target="https://www.chcf.org/publication/calaim-experiences-implementer-views-first-year-reforms/" TargetMode="Externa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tags" Target="../tags/tag6.xml"/><Relationship Id="rId7" Type="http://schemas.openxmlformats.org/officeDocument/2006/relationships/image" Target="../media/image1.emf"/><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oleObject" Target="../embeddings/oleObject3.bin"/><Relationship Id="rId5" Type="http://schemas.openxmlformats.org/officeDocument/2006/relationships/slideLayout" Target="../slideLayouts/slideLayout16.xml"/><Relationship Id="rId4" Type="http://schemas.openxmlformats.org/officeDocument/2006/relationships/tags" Target="../tags/tag7.xml"/><Relationship Id="rId9" Type="http://schemas.openxmlformats.org/officeDocument/2006/relationships/slide" Target="slide13.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notesSlide" Target="../notesSlides/notesSlide2.xml"/><Relationship Id="rId21" Type="http://schemas.openxmlformats.org/officeDocument/2006/relationships/image" Target="../media/image20.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slideLayout" Target="../slideLayouts/slideLayout3.xml"/><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tags" Target="../tags/tag8.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1.emf"/><Relationship Id="rId15" Type="http://schemas.openxmlformats.org/officeDocument/2006/relationships/image" Target="../media/image14.svg"/><Relationship Id="rId23" Type="http://schemas.openxmlformats.org/officeDocument/2006/relationships/image" Target="../media/image22.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oleObject" Target="../embeddings/oleObject4.bin"/><Relationship Id="rId9" Type="http://schemas.openxmlformats.org/officeDocument/2006/relationships/image" Target="../media/image8.svg"/><Relationship Id="rId14" Type="http://schemas.openxmlformats.org/officeDocument/2006/relationships/image" Target="../media/image13.png"/><Relationship Id="rId22" Type="http://schemas.openxmlformats.org/officeDocument/2006/relationships/image" Target="../media/image21.png"/></Relationships>
</file>

<file path=ppt/slides/_rels/slide4.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notesSlide" Target="../notesSlides/notesSlide3.xml"/><Relationship Id="rId7" Type="http://schemas.openxmlformats.org/officeDocument/2006/relationships/image" Target="../media/image24.svg"/><Relationship Id="rId2" Type="http://schemas.openxmlformats.org/officeDocument/2006/relationships/slideLayout" Target="../slideLayouts/slideLayout3.xml"/><Relationship Id="rId1" Type="http://schemas.openxmlformats.org/officeDocument/2006/relationships/tags" Target="../tags/tag9.xml"/><Relationship Id="rId6" Type="http://schemas.openxmlformats.org/officeDocument/2006/relationships/image" Target="../media/image23.png"/><Relationship Id="rId5" Type="http://schemas.openxmlformats.org/officeDocument/2006/relationships/image" Target="../media/image1.emf"/><Relationship Id="rId4" Type="http://schemas.openxmlformats.org/officeDocument/2006/relationships/oleObject" Target="../embeddings/oleObject5.bin"/><Relationship Id="rId9" Type="http://schemas.openxmlformats.org/officeDocument/2006/relationships/image" Target="../media/image26.sv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10.xml"/><Relationship Id="rId5" Type="http://schemas.openxmlformats.org/officeDocument/2006/relationships/image" Target="../media/image1.e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chart" Target="../charts/chart1.xml"/><Relationship Id="rId2" Type="http://schemas.openxmlformats.org/officeDocument/2006/relationships/slideLayout" Target="../slideLayouts/slideLayout7.xml"/><Relationship Id="rId1" Type="http://schemas.openxmlformats.org/officeDocument/2006/relationships/tags" Target="../tags/tag11.xml"/><Relationship Id="rId6" Type="http://schemas.openxmlformats.org/officeDocument/2006/relationships/hyperlink" Target="https://data.medicaid.gov/dataset/fbbe1734-b448-4e5a-bc94-3f8688534741%20on%20February%2016" TargetMode="External"/><Relationship Id="rId5" Type="http://schemas.openxmlformats.org/officeDocument/2006/relationships/image" Target="../media/image1.emf"/><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12.xml"/><Relationship Id="rId5" Type="http://schemas.openxmlformats.org/officeDocument/2006/relationships/image" Target="../media/image1.emf"/><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8" Type="http://schemas.openxmlformats.org/officeDocument/2006/relationships/hyperlink" Target="https://www.dhcs.ca.gov/Documents/CSD_YV/MHSA/ADULT-Statewide-SMHS-at-a-glance-report.pdf" TargetMode="External"/><Relationship Id="rId13" Type="http://schemas.openxmlformats.org/officeDocument/2006/relationships/hyperlink" Target="https://www.dhcs.ca.gov/services/ccs/Documents/210422-CCS-AG-PowerPoint.pdf" TargetMode="External"/><Relationship Id="rId3" Type="http://schemas.openxmlformats.org/officeDocument/2006/relationships/notesSlide" Target="../notesSlides/notesSlide7.xml"/><Relationship Id="rId7" Type="http://schemas.openxmlformats.org/officeDocument/2006/relationships/hyperlink" Target="https://bcsh.ca.gov/calich/hdis.html" TargetMode="External"/><Relationship Id="rId12" Type="http://schemas.openxmlformats.org/officeDocument/2006/relationships/hyperlink" Target="https://www.rand.org/content/dam/rand/pubs/monographs/2011/RAND_MG1165.pdf" TargetMode="External"/><Relationship Id="rId2" Type="http://schemas.openxmlformats.org/officeDocument/2006/relationships/slideLayout" Target="../slideLayouts/slideLayout10.xml"/><Relationship Id="rId1" Type="http://schemas.openxmlformats.org/officeDocument/2006/relationships/tags" Target="../tags/tag13.xml"/><Relationship Id="rId6" Type="http://schemas.openxmlformats.org/officeDocument/2006/relationships/hyperlink" Target="https://www.dhcs.ca.gov/dataandstats/statistics/Documents/FastFacts-September2021.pdf" TargetMode="External"/><Relationship Id="rId11" Type="http://schemas.openxmlformats.org/officeDocument/2006/relationships/hyperlink" Target="https://calhps.com/wp-content/uploads/2020/02/Jail_MentalHealth_JPSReport_02-03-2020.pdf" TargetMode="External"/><Relationship Id="rId5" Type="http://schemas.openxmlformats.org/officeDocument/2006/relationships/image" Target="../media/image1.emf"/><Relationship Id="rId10" Type="http://schemas.openxmlformats.org/officeDocument/2006/relationships/hyperlink" Target="https://www.chcf.org/publication/2022-edition-substance-use-california/" TargetMode="External"/><Relationship Id="rId4" Type="http://schemas.openxmlformats.org/officeDocument/2006/relationships/oleObject" Target="../embeddings/oleObject9.bin"/><Relationship Id="rId9" Type="http://schemas.openxmlformats.org/officeDocument/2006/relationships/hyperlink" Target="https://www.dhcs.ca.gov/Documents/CSD_YV/MHSA/CYOUTH-Statewide-SMHS-at-a-glance-report.pdf" TargetMode="External"/><Relationship Id="rId14" Type="http://schemas.openxmlformats.org/officeDocument/2006/relationships/hyperlink" Target="https://www.kidsdata.org/topic/20/foster-in-care/table#fmt=16&amp;loc=2,127,347,1763,331,348,336,171,321,345,357,332,324,369,358,362,360,337,327,364,356,217,353,328,354,323,352,320,339,334,365,343,330,367,344,355,366,368,265,349,361,4,273,59,370,326,333,322,341,338,350,342,329,325,359,351,363,340,335&amp;tf=108&amp;sortColumnId=0&amp;sortType=asc" TargetMode="External"/></Relationships>
</file>

<file path=ppt/slides/_rels/slide9.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tags" Target="../tags/tag16.xml"/><Relationship Id="rId7" Type="http://schemas.openxmlformats.org/officeDocument/2006/relationships/image" Target="../media/image1.emf"/><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oleObject" Target="../embeddings/oleObject10.bin"/><Relationship Id="rId5" Type="http://schemas.openxmlformats.org/officeDocument/2006/relationships/slideLayout" Target="../slideLayouts/slideLayout16.xml"/><Relationship Id="rId4" Type="http://schemas.openxmlformats.org/officeDocument/2006/relationships/tags" Target="../tags/tag17.xml"/><Relationship Id="rId9" Type="http://schemas.openxmlformats.org/officeDocument/2006/relationships/slide" Target="slide1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18A1D5FA-2147-42DB-BE6B-27344A6CF9F4}"/>
              </a:ext>
            </a:extLst>
          </p:cNvPr>
          <p:cNvGraphicFramePr>
            <a:graphicFrameLocks noChangeAspect="1"/>
          </p:cNvGraphicFramePr>
          <p:nvPr>
            <p:custDataLst>
              <p:tags r:id="rId1"/>
            </p:custDataLst>
            <p:extLst>
              <p:ext uri="{D42A27DB-BD31-4B8C-83A1-F6EECF244321}">
                <p14:modId xmlns:p14="http://schemas.microsoft.com/office/powerpoint/2010/main" val="42748263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3" imgH="503" progId="TCLayout.ActiveDocument.1">
                  <p:embed/>
                </p:oleObj>
              </mc:Choice>
              <mc:Fallback>
                <p:oleObj name="think-cell Slide" r:id="rId4" imgW="503" imgH="503" progId="TCLayout.ActiveDocument.1">
                  <p:embed/>
                  <p:pic>
                    <p:nvPicPr>
                      <p:cNvPr id="3" name="Object 2" hidden="1">
                        <a:extLst>
                          <a:ext uri="{FF2B5EF4-FFF2-40B4-BE49-F238E27FC236}">
                            <a16:creationId xmlns:a16="http://schemas.microsoft.com/office/drawing/2014/main" id="{18A1D5FA-2147-42DB-BE6B-27344A6CF9F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le 7">
            <a:extLst>
              <a:ext uri="{FF2B5EF4-FFF2-40B4-BE49-F238E27FC236}">
                <a16:creationId xmlns:a16="http://schemas.microsoft.com/office/drawing/2014/main" id="{2C359F13-F245-421D-9817-BD3DFE6C83F9}"/>
              </a:ext>
            </a:extLst>
          </p:cNvPr>
          <p:cNvSpPr>
            <a:spLocks noGrp="1"/>
          </p:cNvSpPr>
          <p:nvPr>
            <p:ph type="ctrTitle"/>
          </p:nvPr>
        </p:nvSpPr>
        <p:spPr>
          <a:xfrm>
            <a:off x="222091" y="3518440"/>
            <a:ext cx="8066503" cy="3075643"/>
          </a:xfrm>
        </p:spPr>
        <p:txBody>
          <a:bodyPr vert="horz" anchor="b">
            <a:noAutofit/>
          </a:bodyPr>
          <a:lstStyle/>
          <a:p>
            <a:pPr algn="l"/>
            <a:r>
              <a:rPr lang="en-US" b="1" dirty="0">
                <a:solidFill>
                  <a:schemeClr val="bg1"/>
                </a:solidFill>
              </a:rPr>
              <a:t>CalAIM in Context</a:t>
            </a:r>
            <a:br>
              <a:rPr lang="en-US" b="1" dirty="0">
                <a:solidFill>
                  <a:schemeClr val="bg1"/>
                </a:solidFill>
              </a:rPr>
            </a:br>
            <a:br>
              <a:rPr lang="en-US" b="1" dirty="0">
                <a:solidFill>
                  <a:schemeClr val="bg1"/>
                </a:solidFill>
              </a:rPr>
            </a:br>
            <a:r>
              <a:rPr lang="en-US" b="0" dirty="0">
                <a:solidFill>
                  <a:schemeClr val="bg1"/>
                </a:solidFill>
                <a:latin typeface="+mn-lt"/>
              </a:rPr>
              <a:t>Melora Simon, Associate Director, </a:t>
            </a:r>
            <a:br>
              <a:rPr lang="en-US" b="0" dirty="0">
                <a:solidFill>
                  <a:schemeClr val="bg1"/>
                </a:solidFill>
                <a:latin typeface="+mn-lt"/>
              </a:rPr>
            </a:br>
            <a:r>
              <a:rPr lang="en-US" b="0" dirty="0">
                <a:solidFill>
                  <a:schemeClr val="bg1"/>
                </a:solidFill>
                <a:latin typeface="+mn-lt"/>
              </a:rPr>
              <a:t>Advancing People Centered Care</a:t>
            </a:r>
            <a:br>
              <a:rPr lang="en-US" b="0" dirty="0">
                <a:solidFill>
                  <a:schemeClr val="bg1"/>
                </a:solidFill>
                <a:latin typeface="+mn-lt"/>
              </a:rPr>
            </a:br>
            <a:r>
              <a:rPr lang="en-US" b="0" dirty="0">
                <a:solidFill>
                  <a:schemeClr val="bg1"/>
                </a:solidFill>
                <a:latin typeface="+mn-lt"/>
              </a:rPr>
              <a:t>August 2023</a:t>
            </a:r>
          </a:p>
        </p:txBody>
      </p:sp>
      <p:pic>
        <p:nvPicPr>
          <p:cNvPr id="15" name="Graphic 14">
            <a:extLst>
              <a:ext uri="{FF2B5EF4-FFF2-40B4-BE49-F238E27FC236}">
                <a16:creationId xmlns:a16="http://schemas.microsoft.com/office/drawing/2014/main" id="{56CD979F-A36E-4E38-9362-DAFF7FC654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9809" y="152400"/>
            <a:ext cx="1123313" cy="1341395"/>
          </a:xfrm>
          <a:prstGeom prst="rect">
            <a:avLst/>
          </a:prstGeom>
        </p:spPr>
      </p:pic>
      <p:pic>
        <p:nvPicPr>
          <p:cNvPr id="5" name="Picture 4" descr="A white circle with purple and blue text&#10;&#10;Description automatically generated">
            <a:extLst>
              <a:ext uri="{FF2B5EF4-FFF2-40B4-BE49-F238E27FC236}">
                <a16:creationId xmlns:a16="http://schemas.microsoft.com/office/drawing/2014/main" id="{592BC3C5-190C-6A66-41BB-64816F10CDF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656955" y="0"/>
            <a:ext cx="4487045" cy="3901778"/>
          </a:xfrm>
          <a:prstGeom prst="rect">
            <a:avLst/>
          </a:prstGeom>
        </p:spPr>
      </p:pic>
    </p:spTree>
    <p:extLst>
      <p:ext uri="{BB962C8B-B14F-4D97-AF65-F5344CB8AC3E}">
        <p14:creationId xmlns:p14="http://schemas.microsoft.com/office/powerpoint/2010/main" val="2358081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96546DA-7561-99E6-6934-62AFE9478C1D}"/>
              </a:ext>
            </a:extLst>
          </p:cNvPr>
          <p:cNvGraphicFramePr>
            <a:graphicFrameLocks noChangeAspect="1"/>
          </p:cNvGraphicFramePr>
          <p:nvPr>
            <p:custDataLst>
              <p:tags r:id="rId1"/>
            </p:custDataLst>
            <p:extLst>
              <p:ext uri="{D42A27DB-BD31-4B8C-83A1-F6EECF244321}">
                <p14:modId xmlns:p14="http://schemas.microsoft.com/office/powerpoint/2010/main" val="92761759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3" imgH="503" progId="TCLayout.ActiveDocument.1">
                  <p:embed/>
                </p:oleObj>
              </mc:Choice>
              <mc:Fallback>
                <p:oleObj name="think-cell Slide" r:id="rId4" imgW="503" imgH="503"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053CF408-ADF7-5ACE-A7C9-CE53A9E9411C}"/>
              </a:ext>
            </a:extLst>
          </p:cNvPr>
          <p:cNvSpPr>
            <a:spLocks noGrp="1"/>
          </p:cNvSpPr>
          <p:nvPr>
            <p:ph type="title"/>
          </p:nvPr>
        </p:nvSpPr>
        <p:spPr/>
        <p:txBody>
          <a:bodyPr vert="horz"/>
          <a:lstStyle/>
          <a:p>
            <a:r>
              <a:rPr lang="en-US" dirty="0" err="1"/>
              <a:t>CalAIM’s</a:t>
            </a:r>
            <a:r>
              <a:rPr lang="en-US" dirty="0"/>
              <a:t> Promise: Raising the bar for all </a:t>
            </a:r>
          </a:p>
        </p:txBody>
      </p:sp>
      <p:sp>
        <p:nvSpPr>
          <p:cNvPr id="4" name="Content Placeholder 3">
            <a:extLst>
              <a:ext uri="{FF2B5EF4-FFF2-40B4-BE49-F238E27FC236}">
                <a16:creationId xmlns:a16="http://schemas.microsoft.com/office/drawing/2014/main" id="{EABB3E72-A42A-2FAA-E8EC-DDBA15D69601}"/>
              </a:ext>
            </a:extLst>
          </p:cNvPr>
          <p:cNvSpPr>
            <a:spLocks noGrp="1"/>
          </p:cNvSpPr>
          <p:nvPr>
            <p:ph sz="half" idx="2"/>
          </p:nvPr>
        </p:nvSpPr>
        <p:spPr>
          <a:xfrm>
            <a:off x="231818" y="992777"/>
            <a:ext cx="8680359" cy="5196886"/>
          </a:xfrm>
        </p:spPr>
        <p:txBody>
          <a:bodyPr>
            <a:noAutofit/>
          </a:bodyPr>
          <a:lstStyle/>
          <a:p>
            <a:pPr algn="l"/>
            <a:r>
              <a:rPr lang="en-US" sz="2200" b="1" i="0" u="none" strike="noStrike" baseline="0" dirty="0"/>
              <a:t>Narrowing the gap in payment rates:</a:t>
            </a:r>
            <a:r>
              <a:rPr lang="en-US" sz="2200" b="0" i="0" u="none" strike="noStrike" baseline="0" dirty="0"/>
              <a:t> Increasing provider payment rates for primary care, behavioral health care, and obstetric services</a:t>
            </a:r>
          </a:p>
          <a:p>
            <a:pPr algn="l"/>
            <a:r>
              <a:rPr lang="en-US" sz="2200" b="1" i="0" u="none" strike="noStrike" baseline="0" dirty="0"/>
              <a:t>Strengthening incentives: </a:t>
            </a:r>
            <a:r>
              <a:rPr lang="en-US" sz="2200" dirty="0"/>
              <a:t>Incorporating </a:t>
            </a:r>
            <a:r>
              <a:rPr lang="en-US" sz="2200" b="0" i="0" u="none" strike="noStrike" baseline="0" dirty="0"/>
              <a:t>performance on access, quality and equity into how </a:t>
            </a:r>
            <a:r>
              <a:rPr lang="en-US" sz="2200" dirty="0"/>
              <a:t>m</a:t>
            </a:r>
            <a:r>
              <a:rPr lang="en-US" sz="2200" b="0" i="0" u="none" strike="noStrike" baseline="0" dirty="0"/>
              <a:t>anaged care plans are paid</a:t>
            </a:r>
          </a:p>
          <a:p>
            <a:r>
              <a:rPr lang="en-US" sz="2200" b="1" dirty="0"/>
              <a:t>Leveling managed care playing field: </a:t>
            </a:r>
            <a:r>
              <a:rPr lang="en-US" sz="2200" b="0" i="0" u="none" strike="noStrike" baseline="0" dirty="0"/>
              <a:t>Consistent population health management approach alongside </a:t>
            </a:r>
            <a:r>
              <a:rPr lang="en-US" sz="2200" dirty="0">
                <a:solidFill>
                  <a:schemeClr val="tx1"/>
                </a:solidFill>
              </a:rPr>
              <a:t>standardization of managed care enrollment and benefits that will enable apples-to-apples comparison</a:t>
            </a:r>
          </a:p>
          <a:p>
            <a:pPr algn="l"/>
            <a:r>
              <a:rPr lang="en-US" sz="2200" b="1" dirty="0"/>
              <a:t>Increasing managed care oversight</a:t>
            </a:r>
            <a:r>
              <a:rPr lang="en-US" sz="2200" dirty="0"/>
              <a:t>: Application of uniform sanctions, </a:t>
            </a:r>
            <a:r>
              <a:rPr lang="en-US" sz="2200" b="0" i="0" u="none" strike="noStrike" baseline="0" dirty="0"/>
              <a:t>expanded oversight of timely access across delivery systems, and transparency around medical spending </a:t>
            </a:r>
            <a:r>
              <a:rPr lang="en-US" sz="2200" dirty="0"/>
              <a:t>including delegated entities</a:t>
            </a:r>
          </a:p>
        </p:txBody>
      </p:sp>
    </p:spTree>
    <p:extLst>
      <p:ext uri="{BB962C8B-B14F-4D97-AF65-F5344CB8AC3E}">
        <p14:creationId xmlns:p14="http://schemas.microsoft.com/office/powerpoint/2010/main" val="4168934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96546DA-7561-99E6-6934-62AFE9478C1D}"/>
              </a:ext>
            </a:extLst>
          </p:cNvPr>
          <p:cNvGraphicFramePr>
            <a:graphicFrameLocks noChangeAspect="1"/>
          </p:cNvGraphicFramePr>
          <p:nvPr>
            <p:custDataLst>
              <p:tags r:id="rId1"/>
            </p:custDataLst>
            <p:extLst>
              <p:ext uri="{D42A27DB-BD31-4B8C-83A1-F6EECF244321}">
                <p14:modId xmlns:p14="http://schemas.microsoft.com/office/powerpoint/2010/main" val="31363333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3" imgH="503" progId="TCLayout.ActiveDocument.1">
                  <p:embed/>
                </p:oleObj>
              </mc:Choice>
              <mc:Fallback>
                <p:oleObj name="think-cell Slide" r:id="rId4" imgW="503" imgH="503" progId="TCLayout.ActiveDocument.1">
                  <p:embed/>
                  <p:pic>
                    <p:nvPicPr>
                      <p:cNvPr id="7" name="Object 6" hidden="1">
                        <a:extLst>
                          <a:ext uri="{FF2B5EF4-FFF2-40B4-BE49-F238E27FC236}">
                            <a16:creationId xmlns:a16="http://schemas.microsoft.com/office/drawing/2014/main" id="{696546DA-7561-99E6-6934-62AFE9478C1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053CF408-ADF7-5ACE-A7C9-CE53A9E9411C}"/>
              </a:ext>
            </a:extLst>
          </p:cNvPr>
          <p:cNvSpPr>
            <a:spLocks noGrp="1"/>
          </p:cNvSpPr>
          <p:nvPr>
            <p:ph type="title"/>
          </p:nvPr>
        </p:nvSpPr>
        <p:spPr/>
        <p:txBody>
          <a:bodyPr vert="horz"/>
          <a:lstStyle/>
          <a:p>
            <a:r>
              <a:rPr lang="en-US" dirty="0" err="1"/>
              <a:t>CalAIM’s</a:t>
            </a:r>
            <a:r>
              <a:rPr lang="en-US" dirty="0"/>
              <a:t> Promise: Better care for people with complex needs </a:t>
            </a:r>
          </a:p>
        </p:txBody>
      </p:sp>
      <p:sp>
        <p:nvSpPr>
          <p:cNvPr id="6" name="Content Placeholder 5">
            <a:extLst>
              <a:ext uri="{FF2B5EF4-FFF2-40B4-BE49-F238E27FC236}">
                <a16:creationId xmlns:a16="http://schemas.microsoft.com/office/drawing/2014/main" id="{4A5B5B4A-D829-1670-90D5-54EC21BCA81A}"/>
              </a:ext>
            </a:extLst>
          </p:cNvPr>
          <p:cNvSpPr>
            <a:spLocks noGrp="1"/>
          </p:cNvSpPr>
          <p:nvPr>
            <p:ph sz="quarter" idx="4"/>
          </p:nvPr>
        </p:nvSpPr>
        <p:spPr>
          <a:xfrm>
            <a:off x="296092" y="1071154"/>
            <a:ext cx="8616088" cy="5118509"/>
          </a:xfrm>
        </p:spPr>
        <p:txBody>
          <a:bodyPr>
            <a:normAutofit/>
          </a:bodyPr>
          <a:lstStyle/>
          <a:p>
            <a:r>
              <a:rPr lang="en-US" sz="2200" b="1" dirty="0"/>
              <a:t>Enhanced Care Management </a:t>
            </a:r>
            <a:r>
              <a:rPr lang="en-US" sz="2200" dirty="0"/>
              <a:t>to provide intensive coordination of health and health-related services to engage and support ten populations of focus with the highest level of need</a:t>
            </a:r>
          </a:p>
          <a:p>
            <a:r>
              <a:rPr lang="en-US" sz="2200" dirty="0"/>
              <a:t>Plan incentives to offer </a:t>
            </a:r>
            <a:r>
              <a:rPr lang="en-US" sz="2200" b="1" dirty="0"/>
              <a:t>Community Supports </a:t>
            </a:r>
            <a:r>
              <a:rPr lang="en-US" sz="2200" dirty="0"/>
              <a:t>– non-traditional services such as housing navigation, asthma remediation, or wraparound services in an assisted living facility </a:t>
            </a:r>
          </a:p>
          <a:p>
            <a:r>
              <a:rPr lang="en-US" sz="2200" b="1" dirty="0"/>
              <a:t>Re-entry support</a:t>
            </a:r>
            <a:r>
              <a:rPr lang="en-US" sz="2200" dirty="0"/>
              <a:t>: Selected services in the 90 days prior to release from incarceration</a:t>
            </a:r>
          </a:p>
          <a:p>
            <a:r>
              <a:rPr lang="en-US" sz="2200" b="1" dirty="0"/>
              <a:t>Integrated care for people dually eligible for Medicare and Medi-Cal</a:t>
            </a:r>
          </a:p>
          <a:p>
            <a:r>
              <a:rPr lang="en-US" sz="2200" b="1" dirty="0"/>
              <a:t>Improved data sharing </a:t>
            </a:r>
            <a:r>
              <a:rPr lang="en-US" sz="2200" dirty="0"/>
              <a:t>across systems</a:t>
            </a:r>
          </a:p>
          <a:p>
            <a:r>
              <a:rPr lang="en-US" sz="2200" dirty="0"/>
              <a:t>“No Wrong Door” suite of policies across behavioral health systems and behavioral health payment reform (movement to a system more like that of the one for physical health)</a:t>
            </a:r>
          </a:p>
          <a:p>
            <a:endParaRPr lang="en-US" dirty="0"/>
          </a:p>
          <a:p>
            <a:endParaRPr lang="en-US" dirty="0"/>
          </a:p>
        </p:txBody>
      </p:sp>
    </p:spTree>
    <p:extLst>
      <p:ext uri="{BB962C8B-B14F-4D97-AF65-F5344CB8AC3E}">
        <p14:creationId xmlns:p14="http://schemas.microsoft.com/office/powerpoint/2010/main" val="1849975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hlinkClick r:id="rId4"/>
            <a:extLst>
              <a:ext uri="{FF2B5EF4-FFF2-40B4-BE49-F238E27FC236}">
                <a16:creationId xmlns:a16="http://schemas.microsoft.com/office/drawing/2014/main" id="{0A873CE6-0F8D-6F5E-05EE-D62783AFB692}"/>
              </a:ext>
            </a:extLst>
          </p:cNvPr>
          <p:cNvPicPr>
            <a:picLocks noChangeAspect="1"/>
          </p:cNvPicPr>
          <p:nvPr/>
        </p:nvPicPr>
        <p:blipFill>
          <a:blip r:embed="rId5"/>
          <a:stretch>
            <a:fillRect/>
          </a:stretch>
        </p:blipFill>
        <p:spPr>
          <a:xfrm>
            <a:off x="1441830" y="376384"/>
            <a:ext cx="6578938" cy="4095961"/>
          </a:xfrm>
          <a:prstGeom prst="rect">
            <a:avLst/>
          </a:prstGeom>
        </p:spPr>
      </p:pic>
      <p:graphicFrame>
        <p:nvGraphicFramePr>
          <p:cNvPr id="7" name="Object 6" hidden="1">
            <a:extLst>
              <a:ext uri="{FF2B5EF4-FFF2-40B4-BE49-F238E27FC236}">
                <a16:creationId xmlns:a16="http://schemas.microsoft.com/office/drawing/2014/main" id="{BE6F1F42-7E11-A3FD-84A1-4C42F341CDC3}"/>
              </a:ext>
            </a:extLst>
          </p:cNvPr>
          <p:cNvGraphicFramePr>
            <a:graphicFrameLocks noChangeAspect="1"/>
          </p:cNvGraphicFramePr>
          <p:nvPr>
            <p:custDataLst>
              <p:tags r:id="rId1"/>
            </p:custDataLst>
            <p:extLst>
              <p:ext uri="{D42A27DB-BD31-4B8C-83A1-F6EECF244321}">
                <p14:modId xmlns:p14="http://schemas.microsoft.com/office/powerpoint/2010/main" val="18280506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6" imgW="503" imgH="503" progId="TCLayout.ActiveDocument.1">
                  <p:embed/>
                </p:oleObj>
              </mc:Choice>
              <mc:Fallback>
                <p:oleObj name="think-cell Slide" r:id="rId6" imgW="503" imgH="503" progId="TCLayout.ActiveDocument.1">
                  <p:embed/>
                  <p:pic>
                    <p:nvPicPr>
                      <p:cNvPr id="7" name="Object 6" hidden="1">
                        <a:extLst>
                          <a:ext uri="{FF2B5EF4-FFF2-40B4-BE49-F238E27FC236}">
                            <a16:creationId xmlns:a16="http://schemas.microsoft.com/office/drawing/2014/main" id="{BE6F1F42-7E11-A3FD-84A1-4C42F341CDC3}"/>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3C1CD7C1-6F9E-48FB-FA4A-0BD44763EB7D}"/>
              </a:ext>
            </a:extLst>
          </p:cNvPr>
          <p:cNvSpPr txBox="1"/>
          <p:nvPr/>
        </p:nvSpPr>
        <p:spPr>
          <a:xfrm>
            <a:off x="550417" y="4620244"/>
            <a:ext cx="8361764" cy="1169551"/>
          </a:xfrm>
          <a:prstGeom prst="rect">
            <a:avLst/>
          </a:prstGeom>
          <a:noFill/>
        </p:spPr>
        <p:txBody>
          <a:bodyPr wrap="square">
            <a:spAutoFit/>
          </a:bodyPr>
          <a:lstStyle/>
          <a:p>
            <a:pPr marL="285750" indent="-285750">
              <a:buFont typeface="Arial" panose="020B0604020202020204" pitchFamily="34" charset="0"/>
              <a:buChar char="•"/>
            </a:pPr>
            <a:r>
              <a:rPr lang="en-US" sz="1400" dirty="0">
                <a:effectLst/>
                <a:latin typeface="Calibri" panose="020F0502020204030204" pitchFamily="34" charset="0"/>
                <a:ea typeface="Calibri" panose="020F0502020204030204" pitchFamily="34" charset="0"/>
              </a:rPr>
              <a:t>Diagnosed with bipolar disorder as an adolescent after a suicide attempt</a:t>
            </a:r>
          </a:p>
          <a:p>
            <a:pPr marL="285750" indent="-285750">
              <a:buFont typeface="Arial" panose="020B0604020202020204" pitchFamily="34" charset="0"/>
              <a:buChar char="•"/>
            </a:pPr>
            <a:r>
              <a:rPr lang="en-US" sz="1400" dirty="0">
                <a:latin typeface="Calibri" panose="020F0502020204030204" pitchFamily="34" charset="0"/>
                <a:ea typeface="Calibri" panose="020F0502020204030204" pitchFamily="34" charset="0"/>
              </a:rPr>
              <a:t>Turned to alcohol to self-medicate</a:t>
            </a:r>
          </a:p>
          <a:p>
            <a:pPr marL="285750" indent="-285750">
              <a:buFont typeface="Arial" panose="020B0604020202020204" pitchFamily="34" charset="0"/>
              <a:buChar char="•"/>
            </a:pPr>
            <a:r>
              <a:rPr lang="en-US" sz="1400" dirty="0">
                <a:effectLst/>
                <a:latin typeface="Calibri" panose="020F0502020204030204" pitchFamily="34" charset="0"/>
                <a:ea typeface="Calibri" panose="020F0502020204030204" pitchFamily="34" charset="0"/>
              </a:rPr>
              <a:t>Became homeless and c</a:t>
            </a:r>
            <a:r>
              <a:rPr lang="en-US" sz="1400" dirty="0">
                <a:latin typeface="Calibri" panose="020F0502020204030204" pitchFamily="34" charset="0"/>
                <a:ea typeface="Calibri" panose="020F0502020204030204" pitchFamily="34" charset="0"/>
              </a:rPr>
              <a:t>ycled in and out of the hospital for years</a:t>
            </a:r>
          </a:p>
          <a:p>
            <a:pPr marL="285750" indent="-285750">
              <a:buFont typeface="Arial" panose="020B0604020202020204" pitchFamily="34" charset="0"/>
              <a:buChar char="•"/>
            </a:pPr>
            <a:r>
              <a:rPr lang="en-US" sz="1400" dirty="0">
                <a:effectLst/>
                <a:latin typeface="Calibri" panose="020F0502020204030204" pitchFamily="34" charset="0"/>
                <a:ea typeface="Calibri" panose="020F0502020204030204" pitchFamily="34" charset="0"/>
              </a:rPr>
              <a:t>Getting housing was the breakthrough</a:t>
            </a:r>
          </a:p>
          <a:p>
            <a:pPr marL="285750" indent="-285750">
              <a:buFont typeface="Arial" panose="020B0604020202020204" pitchFamily="34" charset="0"/>
              <a:buChar char="•"/>
            </a:pPr>
            <a:r>
              <a:rPr lang="en-US" sz="1400" dirty="0">
                <a:latin typeface="Calibri" panose="020F0502020204030204" pitchFamily="34" charset="0"/>
                <a:ea typeface="Calibri" panose="020F0502020204030204" pitchFamily="34" charset="0"/>
              </a:rPr>
              <a:t>Now stable and supported by a team that helps her remember to take her medication and go to the doctor</a:t>
            </a:r>
            <a:endParaRPr lang="en-US" sz="1400" dirty="0">
              <a:solidFill>
                <a:srgbClr val="0563C1"/>
              </a:solidFill>
              <a:effectLst/>
              <a:latin typeface="Calibri" panose="020F0502020204030204" pitchFamily="34" charset="0"/>
              <a:ea typeface="Calibri" panose="020F0502020204030204" pitchFamily="34" charset="0"/>
            </a:endParaRPr>
          </a:p>
        </p:txBody>
      </p:sp>
      <p:sp>
        <p:nvSpPr>
          <p:cNvPr id="4" name="TextBox 3">
            <a:extLst>
              <a:ext uri="{FF2B5EF4-FFF2-40B4-BE49-F238E27FC236}">
                <a16:creationId xmlns:a16="http://schemas.microsoft.com/office/drawing/2014/main" id="{3EE68A30-D582-C464-5817-CB688C0456C7}"/>
              </a:ext>
            </a:extLst>
          </p:cNvPr>
          <p:cNvSpPr txBox="1"/>
          <p:nvPr/>
        </p:nvSpPr>
        <p:spPr>
          <a:xfrm>
            <a:off x="2286000" y="5937694"/>
            <a:ext cx="4572000" cy="369332"/>
          </a:xfrm>
          <a:prstGeom prst="rect">
            <a:avLst/>
          </a:prstGeom>
          <a:noFill/>
        </p:spPr>
        <p:txBody>
          <a:bodyPr wrap="square">
            <a:spAutoFit/>
          </a:bodyPr>
          <a:lstStyle/>
          <a:p>
            <a:pPr algn="ctr"/>
            <a:r>
              <a:rPr lang="en-US" sz="1800" b="1" dirty="0">
                <a:solidFill>
                  <a:srgbClr val="0563C1"/>
                </a:solidFill>
                <a:effectLst/>
                <a:latin typeface="Calibri" panose="020F0502020204030204" pitchFamily="34" charset="0"/>
                <a:ea typeface="Calibri" panose="020F0502020204030204" pitchFamily="34" charset="0"/>
              </a:rPr>
              <a:t>www.chcf.org/dualdiagnosis</a:t>
            </a:r>
            <a:endParaRPr lang="en-US" sz="1800" b="1" dirty="0"/>
          </a:p>
        </p:txBody>
      </p:sp>
      <p:sp>
        <p:nvSpPr>
          <p:cNvPr id="2" name="Title 1">
            <a:extLst>
              <a:ext uri="{FF2B5EF4-FFF2-40B4-BE49-F238E27FC236}">
                <a16:creationId xmlns:a16="http://schemas.microsoft.com/office/drawing/2014/main" id="{083310BA-1C8F-F745-203B-D0C767486157}"/>
              </a:ext>
            </a:extLst>
          </p:cNvPr>
          <p:cNvSpPr>
            <a:spLocks noGrp="1"/>
          </p:cNvSpPr>
          <p:nvPr>
            <p:ph type="title"/>
          </p:nvPr>
        </p:nvSpPr>
        <p:spPr>
          <a:xfrm>
            <a:off x="163240" y="158236"/>
            <a:ext cx="8680360" cy="390435"/>
          </a:xfrm>
        </p:spPr>
        <p:txBody>
          <a:bodyPr vert="horz"/>
          <a:lstStyle/>
          <a:p>
            <a:r>
              <a:rPr lang="en-US" dirty="0">
                <a:solidFill>
                  <a:srgbClr val="002060"/>
                </a:solidFill>
              </a:rPr>
              <a:t>Rosalind’s Story</a:t>
            </a:r>
          </a:p>
        </p:txBody>
      </p:sp>
    </p:spTree>
    <p:extLst>
      <p:ext uri="{BB962C8B-B14F-4D97-AF65-F5344CB8AC3E}">
        <p14:creationId xmlns:p14="http://schemas.microsoft.com/office/powerpoint/2010/main" val="4265953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73BCA90-1028-87B7-F5E7-1A9B6A1197C2}"/>
              </a:ext>
            </a:extLst>
          </p:cNvPr>
          <p:cNvGraphicFramePr>
            <a:graphicFrameLocks noChangeAspect="1"/>
          </p:cNvGraphicFramePr>
          <p:nvPr>
            <p:custDataLst>
              <p:tags r:id="rId1"/>
            </p:custDataLst>
            <p:extLst>
              <p:ext uri="{D42A27DB-BD31-4B8C-83A1-F6EECF244321}">
                <p14:modId xmlns:p14="http://schemas.microsoft.com/office/powerpoint/2010/main" val="8314283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6" imgW="503" imgH="503" progId="TCLayout.ActiveDocument.1">
                  <p:embed/>
                </p:oleObj>
              </mc:Choice>
              <mc:Fallback>
                <p:oleObj name="think-cell Slide" r:id="rId6" imgW="503" imgH="503"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96212BF-29B5-B88A-6745-76634C8DC5CC}"/>
              </a:ext>
            </a:extLst>
          </p:cNvPr>
          <p:cNvSpPr>
            <a:spLocks noGrp="1"/>
          </p:cNvSpPr>
          <p:nvPr>
            <p:ph type="title"/>
          </p:nvPr>
        </p:nvSpPr>
        <p:spPr/>
        <p:txBody>
          <a:bodyPr vert="horz"/>
          <a:lstStyle/>
          <a:p>
            <a:fld id="{02F402BE-59F5-4309-8513-FD2D6AF981B3}" type="datetime'Agenda'">
              <a:rPr lang="en-US" altLang="en-US" smtClean="0">
                <a:effectLst/>
              </a:rPr>
              <a:pPr/>
              <a:t>Agenda</a:t>
            </a:fld>
            <a:endParaRPr lang="en-US"/>
          </a:p>
        </p:txBody>
      </p:sp>
      <p:sp>
        <p:nvSpPr>
          <p:cNvPr id="3" name="Text Placeholder 2">
            <a:hlinkClick r:id="rId8" action="ppaction://hlinksldjump"/>
            <a:extLst>
              <a:ext uri="{FF2B5EF4-FFF2-40B4-BE49-F238E27FC236}">
                <a16:creationId xmlns:a16="http://schemas.microsoft.com/office/drawing/2014/main" id="{36768470-C13E-EB24-DD86-91534BC62653}"/>
              </a:ext>
            </a:extLst>
          </p:cNvPr>
          <p:cNvSpPr>
            <a:spLocks noGrp="1"/>
          </p:cNvSpPr>
          <p:nvPr>
            <p:custDataLst>
              <p:tags r:id="rId2"/>
            </p:custDataLst>
          </p:nvPr>
        </p:nvSpPr>
        <p:spPr bwMode="auto">
          <a:xfrm>
            <a:off x="2793999" y="2855913"/>
            <a:ext cx="3556000" cy="382588"/>
          </a:xfrm>
          <a:prstGeom prst="rect">
            <a:avLst/>
          </a:prstGeom>
          <a:solidFill>
            <a:schemeClr val="bg2"/>
          </a:solidFill>
          <a:ln w="38100" cap="flat" cmpd="sng" algn="ctr">
            <a:solidFill>
              <a:schemeClr val="bg1"/>
            </a:solidFill>
            <a:prstDash val="solid"/>
            <a:round/>
            <a:headEnd type="none" w="med" len="med"/>
            <a:tailEnd type="none" w="med" len="med"/>
          </a:ln>
          <a:effectLst/>
        </p:spPr>
        <p:txBody>
          <a:bodyPr vert="horz" wrap="none" lIns="80963" tIns="82550" rIns="0" bIns="80963"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r>
              <a:rPr lang="en-US" altLang="en-US" dirty="0">
                <a:solidFill>
                  <a:schemeClr val="tx1"/>
                </a:solidFill>
                <a:effectLst/>
              </a:rPr>
              <a:t>CalAIM in Context: The Medi-Cal System</a:t>
            </a:r>
            <a:endParaRPr lang="en-US" dirty="0">
              <a:solidFill>
                <a:schemeClr val="tx1"/>
              </a:solidFill>
            </a:endParaRPr>
          </a:p>
        </p:txBody>
      </p:sp>
      <p:sp>
        <p:nvSpPr>
          <p:cNvPr id="7" name="Text Placeholder 2">
            <a:hlinkClick r:id="rId9" action="ppaction://hlinksldjump"/>
            <a:extLst>
              <a:ext uri="{FF2B5EF4-FFF2-40B4-BE49-F238E27FC236}">
                <a16:creationId xmlns:a16="http://schemas.microsoft.com/office/drawing/2014/main" id="{60F97EDC-E738-437E-F1DA-8126B8006B9C}"/>
              </a:ext>
            </a:extLst>
          </p:cNvPr>
          <p:cNvSpPr>
            <a:spLocks noGrp="1"/>
          </p:cNvSpPr>
          <p:nvPr>
            <p:custDataLst>
              <p:tags r:id="rId3"/>
            </p:custDataLst>
          </p:nvPr>
        </p:nvSpPr>
        <p:spPr bwMode="auto">
          <a:xfrm>
            <a:off x="2794000" y="3238500"/>
            <a:ext cx="3556000" cy="381000"/>
          </a:xfrm>
          <a:prstGeom prst="rect">
            <a:avLst/>
          </a:prstGeom>
          <a:solidFill>
            <a:schemeClr val="bg2"/>
          </a:solidFill>
          <a:ln w="38100" cap="flat" cmpd="sng" algn="ctr">
            <a:solidFill>
              <a:schemeClr val="bg1"/>
            </a:solidFill>
            <a:prstDash val="solid"/>
            <a:round/>
            <a:headEnd type="none" w="med" len="med"/>
            <a:tailEnd type="none" w="med" len="med"/>
          </a:ln>
          <a:effectLst/>
        </p:spPr>
        <p:txBody>
          <a:bodyPr vert="horz" wrap="none" lIns="80963" tIns="80963" rIns="0" bIns="80963"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r>
              <a:rPr lang="en-US" altLang="en-US">
                <a:solidFill>
                  <a:schemeClr val="tx1"/>
                </a:solidFill>
                <a:effectLst/>
              </a:rPr>
              <a:t>CalAIM Overview</a:t>
            </a:r>
            <a:endParaRPr lang="en-US" dirty="0">
              <a:solidFill>
                <a:schemeClr val="tx1"/>
              </a:solidFill>
            </a:endParaRPr>
          </a:p>
        </p:txBody>
      </p:sp>
      <p:sp>
        <p:nvSpPr>
          <p:cNvPr id="14" name="Text Placeholder 2">
            <a:extLst>
              <a:ext uri="{FF2B5EF4-FFF2-40B4-BE49-F238E27FC236}">
                <a16:creationId xmlns:a16="http://schemas.microsoft.com/office/drawing/2014/main" id="{A73C659E-2F13-25CC-DD49-806B18CFA8F9}"/>
              </a:ext>
            </a:extLst>
          </p:cNvPr>
          <p:cNvSpPr>
            <a:spLocks noGrp="1"/>
          </p:cNvSpPr>
          <p:nvPr>
            <p:custDataLst>
              <p:tags r:id="rId4"/>
            </p:custDataLst>
          </p:nvPr>
        </p:nvSpPr>
        <p:spPr bwMode="auto">
          <a:xfrm>
            <a:off x="2794000" y="3619500"/>
            <a:ext cx="3556000" cy="382588"/>
          </a:xfrm>
          <a:prstGeom prst="rect">
            <a:avLst/>
          </a:prstGeom>
          <a:solidFill>
            <a:schemeClr val="accent1"/>
          </a:solidFill>
          <a:ln w="38100" cap="flat" cmpd="sng" algn="ctr">
            <a:solidFill>
              <a:schemeClr val="bg1"/>
            </a:solidFill>
            <a:prstDash val="solid"/>
            <a:round/>
            <a:headEnd type="none" w="med" len="med"/>
            <a:tailEnd type="none" w="med" len="med"/>
          </a:ln>
          <a:effectLst/>
        </p:spPr>
        <p:txBody>
          <a:bodyPr vert="horz" wrap="none" lIns="80963" tIns="80963" rIns="0" bIns="8255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r>
              <a:rPr lang="en-US" b="1" dirty="0">
                <a:solidFill>
                  <a:schemeClr val="bg1"/>
                </a:solidFill>
              </a:rPr>
              <a:t>CalAIM Experiences </a:t>
            </a:r>
            <a:r>
              <a:rPr lang="en-US" b="1">
                <a:solidFill>
                  <a:schemeClr val="bg1"/>
                </a:solidFill>
              </a:rPr>
              <a:t>to date</a:t>
            </a:r>
            <a:endParaRPr lang="en-US" b="1" dirty="0">
              <a:solidFill>
                <a:schemeClr val="bg1"/>
              </a:solidFill>
            </a:endParaRPr>
          </a:p>
        </p:txBody>
      </p:sp>
    </p:spTree>
    <p:extLst>
      <p:ext uri="{BB962C8B-B14F-4D97-AF65-F5344CB8AC3E}">
        <p14:creationId xmlns:p14="http://schemas.microsoft.com/office/powerpoint/2010/main" val="439113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BC3CE03-C675-794A-BB5D-B9D942EC4CDE}"/>
              </a:ext>
            </a:extLst>
          </p:cNvPr>
          <p:cNvSpPr/>
          <p:nvPr/>
        </p:nvSpPr>
        <p:spPr>
          <a:xfrm>
            <a:off x="608546" y="766105"/>
            <a:ext cx="8145031" cy="2492990"/>
          </a:xfrm>
          <a:prstGeom prst="rect">
            <a:avLst/>
          </a:prstGeom>
        </p:spPr>
        <p:txBody>
          <a:bodyPr wrap="square" lIns="91440" tIns="45720" rIns="91440" bIns="45720" anchor="t">
            <a:spAutoFit/>
          </a:bodyPr>
          <a:lstStyle/>
          <a:p>
            <a:pPr marL="213995" indent="-213995" defTabSz="685800">
              <a:spcBef>
                <a:spcPts val="900"/>
              </a:spcBef>
              <a:spcAft>
                <a:spcPts val="900"/>
              </a:spcAft>
              <a:buFont typeface="Arial" panose="020B0604020202020204" pitchFamily="34" charset="0"/>
              <a:buChar char="•"/>
              <a:defRPr/>
            </a:pPr>
            <a:r>
              <a:rPr lang="en-US" dirty="0">
                <a:latin typeface="Corbel" panose="020B0503020204020204"/>
              </a:rPr>
              <a:t>Explore how CalAIM has improved access to integrated, holistic services for members from the perspective of implementers</a:t>
            </a:r>
          </a:p>
          <a:p>
            <a:pPr marL="214313" indent="-214313" defTabSz="685800">
              <a:spcBef>
                <a:spcPts val="900"/>
              </a:spcBef>
              <a:spcAft>
                <a:spcPts val="900"/>
              </a:spcAft>
              <a:buFont typeface="Arial" panose="020B0604020202020204" pitchFamily="34" charset="0"/>
              <a:buChar char="•"/>
              <a:defRPr/>
            </a:pPr>
            <a:r>
              <a:rPr lang="en-US" dirty="0">
                <a:solidFill>
                  <a:prstClr val="black">
                    <a:lumMod val="85000"/>
                    <a:lumOff val="15000"/>
                  </a:prstClr>
                </a:solidFill>
                <a:latin typeface="Corbel" panose="020B0503020204020204"/>
              </a:rPr>
              <a:t>Find out whether CalAIM has changed the profile of who is getting services, or made it more or less equitable, and gather feedback on other intended or unintended effects of CalAIM</a:t>
            </a:r>
          </a:p>
          <a:p>
            <a:pPr marL="214313" indent="-214313" defTabSz="685800">
              <a:spcBef>
                <a:spcPts val="900"/>
              </a:spcBef>
              <a:spcAft>
                <a:spcPts val="900"/>
              </a:spcAft>
              <a:buFont typeface="Arial" panose="020B0604020202020204" pitchFamily="34" charset="0"/>
              <a:buChar char="•"/>
              <a:defRPr/>
            </a:pPr>
            <a:r>
              <a:rPr lang="en-US" dirty="0">
                <a:solidFill>
                  <a:prstClr val="black">
                    <a:lumMod val="85000"/>
                    <a:lumOff val="15000"/>
                  </a:prstClr>
                </a:solidFill>
                <a:latin typeface="Corbel" panose="020B0503020204020204"/>
              </a:rPr>
              <a:t>Surface bright spots where things are going well, as well as potential solutions where things are not going well</a:t>
            </a:r>
          </a:p>
        </p:txBody>
      </p:sp>
      <p:sp>
        <p:nvSpPr>
          <p:cNvPr id="2" name="Title 1">
            <a:extLst>
              <a:ext uri="{FF2B5EF4-FFF2-40B4-BE49-F238E27FC236}">
                <a16:creationId xmlns:a16="http://schemas.microsoft.com/office/drawing/2014/main" id="{9E1163F3-2F05-2E42-1598-463F43885D5E}"/>
              </a:ext>
            </a:extLst>
          </p:cNvPr>
          <p:cNvSpPr txBox="1">
            <a:spLocks/>
          </p:cNvSpPr>
          <p:nvPr/>
        </p:nvSpPr>
        <p:spPr>
          <a:xfrm>
            <a:off x="193494" y="362023"/>
            <a:ext cx="8680359" cy="294671"/>
          </a:xfrm>
          <a:prstGeom prst="rect">
            <a:avLst/>
          </a:prstGeom>
        </p:spPr>
        <p:txBody>
          <a:bodyPr vert="horz" lIns="91440" tIns="45720" rIns="91440" bIns="45720" rtlCol="0" anchor="t">
            <a:noAutofit/>
          </a:bodyPr>
          <a:lstStyle>
            <a:lvl1pPr defTabSz="914400">
              <a:lnSpc>
                <a:spcPct val="90000"/>
              </a:lnSpc>
              <a:spcBef>
                <a:spcPct val="0"/>
              </a:spcBef>
              <a:buNone/>
              <a:defRPr sz="2800" b="1">
                <a:solidFill>
                  <a:srgbClr val="002060"/>
                </a:solidFill>
                <a:latin typeface="+mj-lt"/>
                <a:ea typeface="+mj-ea"/>
                <a:cs typeface="Calibri Light"/>
              </a:defRPr>
            </a:lvl1pPr>
          </a:lstStyle>
          <a:p>
            <a:r>
              <a:rPr lang="en-US" dirty="0"/>
              <a:t>CHCF CalAIM Learning Goals</a:t>
            </a:r>
          </a:p>
        </p:txBody>
      </p:sp>
      <p:sp>
        <p:nvSpPr>
          <p:cNvPr id="3" name="Arrow: Right 2">
            <a:extLst>
              <a:ext uri="{FF2B5EF4-FFF2-40B4-BE49-F238E27FC236}">
                <a16:creationId xmlns:a16="http://schemas.microsoft.com/office/drawing/2014/main" id="{BCDD80FD-E7D9-1FAF-7080-F00E93F5EACE}"/>
              </a:ext>
            </a:extLst>
          </p:cNvPr>
          <p:cNvSpPr/>
          <p:nvPr/>
        </p:nvSpPr>
        <p:spPr>
          <a:xfrm>
            <a:off x="1058386" y="4546246"/>
            <a:ext cx="1421108" cy="5644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Callout: Down Arrow 3">
            <a:extLst>
              <a:ext uri="{FF2B5EF4-FFF2-40B4-BE49-F238E27FC236}">
                <a16:creationId xmlns:a16="http://schemas.microsoft.com/office/drawing/2014/main" id="{052CBB46-BDD2-34D7-E5BF-E169FB914AA5}"/>
              </a:ext>
            </a:extLst>
          </p:cNvPr>
          <p:cNvSpPr/>
          <p:nvPr/>
        </p:nvSpPr>
        <p:spPr>
          <a:xfrm>
            <a:off x="2550931" y="4172049"/>
            <a:ext cx="4090137" cy="437597"/>
          </a:xfrm>
          <a:prstGeom prst="down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Phase 1 Focus Groups—Spring 2023 </a:t>
            </a:r>
          </a:p>
        </p:txBody>
      </p:sp>
      <p:sp>
        <p:nvSpPr>
          <p:cNvPr id="8" name="TextBox 7">
            <a:extLst>
              <a:ext uri="{FF2B5EF4-FFF2-40B4-BE49-F238E27FC236}">
                <a16:creationId xmlns:a16="http://schemas.microsoft.com/office/drawing/2014/main" id="{E56C4566-F541-9243-E1DD-C1A35D3AB241}"/>
              </a:ext>
            </a:extLst>
          </p:cNvPr>
          <p:cNvSpPr txBox="1"/>
          <p:nvPr/>
        </p:nvSpPr>
        <p:spPr>
          <a:xfrm>
            <a:off x="1059686" y="4645306"/>
            <a:ext cx="1491246" cy="369332"/>
          </a:xfrm>
          <a:prstGeom prst="rect">
            <a:avLst/>
          </a:prstGeom>
          <a:noFill/>
        </p:spPr>
        <p:txBody>
          <a:bodyPr wrap="square" rtlCol="0">
            <a:spAutoFit/>
          </a:bodyPr>
          <a:lstStyle/>
          <a:p>
            <a:r>
              <a:rPr lang="en-US" b="1" dirty="0">
                <a:solidFill>
                  <a:schemeClr val="bg1"/>
                </a:solidFill>
              </a:rPr>
              <a:t>We are here</a:t>
            </a:r>
          </a:p>
        </p:txBody>
      </p:sp>
      <p:sp>
        <p:nvSpPr>
          <p:cNvPr id="9" name="Callout: Down Arrow 8">
            <a:extLst>
              <a:ext uri="{FF2B5EF4-FFF2-40B4-BE49-F238E27FC236}">
                <a16:creationId xmlns:a16="http://schemas.microsoft.com/office/drawing/2014/main" id="{488789B8-2819-DD44-1E9E-EBD2A391F15A}"/>
              </a:ext>
            </a:extLst>
          </p:cNvPr>
          <p:cNvSpPr/>
          <p:nvPr/>
        </p:nvSpPr>
        <p:spPr>
          <a:xfrm>
            <a:off x="2550931" y="4674702"/>
            <a:ext cx="4090137" cy="437597"/>
          </a:xfrm>
          <a:prstGeom prst="down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Wave 1 Online Survey—Summer 2023 </a:t>
            </a:r>
          </a:p>
        </p:txBody>
      </p:sp>
      <p:sp>
        <p:nvSpPr>
          <p:cNvPr id="10" name="Callout: Down Arrow 9">
            <a:extLst>
              <a:ext uri="{FF2B5EF4-FFF2-40B4-BE49-F238E27FC236}">
                <a16:creationId xmlns:a16="http://schemas.microsoft.com/office/drawing/2014/main" id="{890CD867-33C7-B653-AD87-CA4C0248B796}"/>
              </a:ext>
            </a:extLst>
          </p:cNvPr>
          <p:cNvSpPr/>
          <p:nvPr/>
        </p:nvSpPr>
        <p:spPr>
          <a:xfrm>
            <a:off x="2550931" y="5187676"/>
            <a:ext cx="4090137" cy="437597"/>
          </a:xfrm>
          <a:prstGeom prst="down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Phase 2 Focus Groups—Winter 2024 </a:t>
            </a:r>
          </a:p>
        </p:txBody>
      </p:sp>
      <p:sp>
        <p:nvSpPr>
          <p:cNvPr id="11" name="Rectangle 10">
            <a:extLst>
              <a:ext uri="{FF2B5EF4-FFF2-40B4-BE49-F238E27FC236}">
                <a16:creationId xmlns:a16="http://schemas.microsoft.com/office/drawing/2014/main" id="{B9C36CAB-AE63-9F72-017A-E25F08AE16BE}"/>
              </a:ext>
            </a:extLst>
          </p:cNvPr>
          <p:cNvSpPr/>
          <p:nvPr/>
        </p:nvSpPr>
        <p:spPr>
          <a:xfrm>
            <a:off x="2550931" y="5692977"/>
            <a:ext cx="4090137" cy="279803"/>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Wave 2 Online Survey—Spring 2024 </a:t>
            </a:r>
          </a:p>
        </p:txBody>
      </p:sp>
      <p:sp>
        <p:nvSpPr>
          <p:cNvPr id="6" name="TextBox 5">
            <a:extLst>
              <a:ext uri="{FF2B5EF4-FFF2-40B4-BE49-F238E27FC236}">
                <a16:creationId xmlns:a16="http://schemas.microsoft.com/office/drawing/2014/main" id="{F3A8F398-D9B1-7AA5-2B23-34960397978E}"/>
              </a:ext>
            </a:extLst>
          </p:cNvPr>
          <p:cNvSpPr txBox="1"/>
          <p:nvPr/>
        </p:nvSpPr>
        <p:spPr>
          <a:xfrm>
            <a:off x="193494" y="3461544"/>
            <a:ext cx="4572000" cy="523220"/>
          </a:xfrm>
          <a:prstGeom prst="rect">
            <a:avLst/>
          </a:prstGeom>
          <a:noFill/>
        </p:spPr>
        <p:txBody>
          <a:bodyPr wrap="square">
            <a:spAutoFit/>
          </a:bodyPr>
          <a:lstStyle/>
          <a:p>
            <a:pPr defTabSz="685800">
              <a:spcBef>
                <a:spcPts val="900"/>
              </a:spcBef>
              <a:spcAft>
                <a:spcPts val="900"/>
              </a:spcAft>
              <a:defRPr/>
            </a:pPr>
            <a:r>
              <a:rPr lang="en-US" sz="2800" b="1" dirty="0">
                <a:solidFill>
                  <a:srgbClr val="002060"/>
                </a:solidFill>
                <a:latin typeface="+mj-lt"/>
                <a:ea typeface="+mj-ea"/>
                <a:cs typeface="Calibri Light"/>
              </a:rPr>
              <a:t>CHCF Project Timeline</a:t>
            </a:r>
          </a:p>
        </p:txBody>
      </p:sp>
    </p:spTree>
    <p:extLst>
      <p:ext uri="{BB962C8B-B14F-4D97-AF65-F5344CB8AC3E}">
        <p14:creationId xmlns:p14="http://schemas.microsoft.com/office/powerpoint/2010/main" val="2152063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BC3CE03-C675-794A-BB5D-B9D942EC4CDE}"/>
              </a:ext>
            </a:extLst>
          </p:cNvPr>
          <p:cNvSpPr/>
          <p:nvPr/>
        </p:nvSpPr>
        <p:spPr>
          <a:xfrm>
            <a:off x="323646" y="1610433"/>
            <a:ext cx="8499767" cy="646331"/>
          </a:xfrm>
          <a:prstGeom prst="rect">
            <a:avLst/>
          </a:prstGeom>
        </p:spPr>
        <p:txBody>
          <a:bodyPr wrap="square" lIns="91440" tIns="45720" rIns="91440" bIns="45720" anchor="t">
            <a:spAutoFit/>
          </a:bodyPr>
          <a:lstStyle/>
          <a:p>
            <a:pPr marL="213995" indent="-213995" defTabSz="685800">
              <a:spcBef>
                <a:spcPts val="900"/>
              </a:spcBef>
              <a:spcAft>
                <a:spcPts val="900"/>
              </a:spcAft>
              <a:buFont typeface="Arial" panose="020B0604020202020204" pitchFamily="34" charset="0"/>
              <a:buChar char="•"/>
              <a:defRPr/>
            </a:pPr>
            <a:r>
              <a:rPr lang="en-US" dirty="0"/>
              <a:t>Six online focus groups among 37 </a:t>
            </a:r>
            <a:r>
              <a:rPr lang="en-US" dirty="0" err="1"/>
              <a:t>CalAIM</a:t>
            </a:r>
            <a:r>
              <a:rPr lang="en-US" dirty="0"/>
              <a:t> implementers from March 28 and April 27, 2023. Participants were divided into the following categories for groups. </a:t>
            </a:r>
          </a:p>
        </p:txBody>
      </p:sp>
      <p:grpSp>
        <p:nvGrpSpPr>
          <p:cNvPr id="2" name="Group 1">
            <a:extLst>
              <a:ext uri="{FF2B5EF4-FFF2-40B4-BE49-F238E27FC236}">
                <a16:creationId xmlns:a16="http://schemas.microsoft.com/office/drawing/2014/main" id="{66D42478-6C32-E2D6-DF12-52683FF03B8A}"/>
              </a:ext>
            </a:extLst>
          </p:cNvPr>
          <p:cNvGrpSpPr/>
          <p:nvPr/>
        </p:nvGrpSpPr>
        <p:grpSpPr>
          <a:xfrm>
            <a:off x="625079" y="2473700"/>
            <a:ext cx="582354" cy="555635"/>
            <a:chOff x="276782" y="4053445"/>
            <a:chExt cx="776472" cy="740846"/>
          </a:xfrm>
          <a:solidFill>
            <a:srgbClr val="002060"/>
          </a:solidFill>
        </p:grpSpPr>
        <p:sp>
          <p:nvSpPr>
            <p:cNvPr id="4" name="Oval 3">
              <a:extLst>
                <a:ext uri="{FF2B5EF4-FFF2-40B4-BE49-F238E27FC236}">
                  <a16:creationId xmlns:a16="http://schemas.microsoft.com/office/drawing/2014/main" id="{0B8DAC1E-4CC8-6410-05E0-76579D93AD88}"/>
                </a:ext>
              </a:extLst>
            </p:cNvPr>
            <p:cNvSpPr>
              <a:spLocks noChangeAspect="1"/>
            </p:cNvSpPr>
            <p:nvPr/>
          </p:nvSpPr>
          <p:spPr>
            <a:xfrm>
              <a:off x="276782" y="4053445"/>
              <a:ext cx="776472" cy="74084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orbel" panose="020B0503020204020204"/>
              </a:endParaRPr>
            </a:p>
          </p:txBody>
        </p:sp>
        <p:pic>
          <p:nvPicPr>
            <p:cNvPr id="5" name="Picture 2" descr="hand holding heart Icon 3772279">
              <a:extLst>
                <a:ext uri="{FF2B5EF4-FFF2-40B4-BE49-F238E27FC236}">
                  <a16:creationId xmlns:a16="http://schemas.microsoft.com/office/drawing/2014/main" id="{E7F00CA2-576B-4B98-5A6C-933DE7F1F7C4}"/>
                </a:ext>
              </a:extLst>
            </p:cNvPr>
            <p:cNvPicPr>
              <a:picLocks noChangeAspect="1" noChangeArrowheads="1"/>
            </p:cNvPicPr>
            <p:nvPr/>
          </p:nvPicPr>
          <p:blipFill>
            <a:blip r:embed="rId3">
              <a:duotone>
                <a:prstClr val="black"/>
                <a:schemeClr val="bg1">
                  <a:tint val="45000"/>
                  <a:satMod val="400000"/>
                </a:schemeClr>
              </a:duotone>
              <a:extLst>
                <a:ext uri="{BEBA8EAE-BF5A-486C-A8C5-ECC9F3942E4B}">
                  <a14:imgProps xmlns:a14="http://schemas.microsoft.com/office/drawing/2010/main">
                    <a14:imgLayer r:embed="rId4">
                      <a14:imgEffect>
                        <a14:saturation sat="0"/>
                      </a14:imgEffect>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348034" y="4105650"/>
              <a:ext cx="633968" cy="633968"/>
            </a:xfrm>
            <a:prstGeom prst="rect">
              <a:avLst/>
            </a:prstGeom>
            <a:grpFill/>
          </p:spPr>
        </p:pic>
      </p:grpSp>
      <p:grpSp>
        <p:nvGrpSpPr>
          <p:cNvPr id="6" name="Group 5">
            <a:extLst>
              <a:ext uri="{FF2B5EF4-FFF2-40B4-BE49-F238E27FC236}">
                <a16:creationId xmlns:a16="http://schemas.microsoft.com/office/drawing/2014/main" id="{29B1B720-30F8-7B86-F0AF-DE23DFD72118}"/>
              </a:ext>
            </a:extLst>
          </p:cNvPr>
          <p:cNvGrpSpPr/>
          <p:nvPr/>
        </p:nvGrpSpPr>
        <p:grpSpPr>
          <a:xfrm>
            <a:off x="625079" y="3304756"/>
            <a:ext cx="582354" cy="555635"/>
            <a:chOff x="1755878" y="3551929"/>
            <a:chExt cx="776472" cy="740846"/>
          </a:xfrm>
          <a:solidFill>
            <a:srgbClr val="002060"/>
          </a:solidFill>
        </p:grpSpPr>
        <p:sp>
          <p:nvSpPr>
            <p:cNvPr id="7" name="Oval 6">
              <a:extLst>
                <a:ext uri="{FF2B5EF4-FFF2-40B4-BE49-F238E27FC236}">
                  <a16:creationId xmlns:a16="http://schemas.microsoft.com/office/drawing/2014/main" id="{4DD440DB-8299-1B62-6854-4A939202E599}"/>
                </a:ext>
              </a:extLst>
            </p:cNvPr>
            <p:cNvSpPr>
              <a:spLocks noChangeAspect="1"/>
            </p:cNvSpPr>
            <p:nvPr/>
          </p:nvSpPr>
          <p:spPr>
            <a:xfrm>
              <a:off x="1755878" y="3551929"/>
              <a:ext cx="776472" cy="74084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orbel" panose="020B0503020204020204"/>
              </a:endParaRPr>
            </a:p>
          </p:txBody>
        </p:sp>
        <p:pic>
          <p:nvPicPr>
            <p:cNvPr id="9" name="Picture 4" descr="house Icon 5721621">
              <a:extLst>
                <a:ext uri="{FF2B5EF4-FFF2-40B4-BE49-F238E27FC236}">
                  <a16:creationId xmlns:a16="http://schemas.microsoft.com/office/drawing/2014/main" id="{84D4D0B5-F86A-5A3A-197F-5DF4F5B7DDBD}"/>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1869777" y="3620274"/>
              <a:ext cx="580406" cy="580406"/>
            </a:xfrm>
            <a:prstGeom prst="rect">
              <a:avLst/>
            </a:prstGeom>
            <a:grpFill/>
          </p:spPr>
        </p:pic>
      </p:grpSp>
      <p:grpSp>
        <p:nvGrpSpPr>
          <p:cNvPr id="11" name="Group 10">
            <a:extLst>
              <a:ext uri="{FF2B5EF4-FFF2-40B4-BE49-F238E27FC236}">
                <a16:creationId xmlns:a16="http://schemas.microsoft.com/office/drawing/2014/main" id="{3F9F3949-C9BF-77D2-4668-19D5661CF5D6}"/>
              </a:ext>
            </a:extLst>
          </p:cNvPr>
          <p:cNvGrpSpPr/>
          <p:nvPr/>
        </p:nvGrpSpPr>
        <p:grpSpPr>
          <a:xfrm>
            <a:off x="625079" y="4333740"/>
            <a:ext cx="582354" cy="561884"/>
            <a:chOff x="2972172" y="2811083"/>
            <a:chExt cx="776472" cy="749179"/>
          </a:xfrm>
          <a:solidFill>
            <a:srgbClr val="002060"/>
          </a:solidFill>
        </p:grpSpPr>
        <p:sp>
          <p:nvSpPr>
            <p:cNvPr id="12" name="Oval 11">
              <a:extLst>
                <a:ext uri="{FF2B5EF4-FFF2-40B4-BE49-F238E27FC236}">
                  <a16:creationId xmlns:a16="http://schemas.microsoft.com/office/drawing/2014/main" id="{1BC097A1-9B3F-0BE2-E296-4BA0822C634C}"/>
                </a:ext>
              </a:extLst>
            </p:cNvPr>
            <p:cNvSpPr>
              <a:spLocks noChangeAspect="1"/>
            </p:cNvSpPr>
            <p:nvPr/>
          </p:nvSpPr>
          <p:spPr>
            <a:xfrm>
              <a:off x="2972172" y="2811083"/>
              <a:ext cx="776472" cy="74084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orbel" panose="020B0503020204020204"/>
              </a:endParaRPr>
            </a:p>
          </p:txBody>
        </p:sp>
        <p:pic>
          <p:nvPicPr>
            <p:cNvPr id="13" name="Picture 6" descr="hands shaking Icon 647333">
              <a:extLst>
                <a:ext uri="{FF2B5EF4-FFF2-40B4-BE49-F238E27FC236}">
                  <a16:creationId xmlns:a16="http://schemas.microsoft.com/office/drawing/2014/main" id="{B6B0DC41-C040-00C1-3918-92C8497FBF0E}"/>
                </a:ext>
              </a:extLst>
            </p:cNvPr>
            <p:cNvPicPr>
              <a:picLocks noChangeAspect="1" noChangeArrowheads="1"/>
            </p:cNvPicPr>
            <p:nvPr/>
          </p:nvPicPr>
          <p:blipFill>
            <a:blip r:embed="rId7">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3034579" y="2875886"/>
              <a:ext cx="684376" cy="684376"/>
            </a:xfrm>
            <a:prstGeom prst="rect">
              <a:avLst/>
            </a:prstGeom>
            <a:grpFill/>
          </p:spPr>
        </p:pic>
      </p:grpSp>
      <p:grpSp>
        <p:nvGrpSpPr>
          <p:cNvPr id="17" name="Group 16">
            <a:extLst>
              <a:ext uri="{FF2B5EF4-FFF2-40B4-BE49-F238E27FC236}">
                <a16:creationId xmlns:a16="http://schemas.microsoft.com/office/drawing/2014/main" id="{B4AB51EF-87E5-975D-9C57-23A7823D1F2B}"/>
              </a:ext>
            </a:extLst>
          </p:cNvPr>
          <p:cNvGrpSpPr/>
          <p:nvPr/>
        </p:nvGrpSpPr>
        <p:grpSpPr>
          <a:xfrm>
            <a:off x="4983183" y="2473700"/>
            <a:ext cx="582354" cy="555635"/>
            <a:chOff x="4073236" y="2295279"/>
            <a:chExt cx="776472" cy="740846"/>
          </a:xfrm>
          <a:solidFill>
            <a:srgbClr val="002060"/>
          </a:solidFill>
        </p:grpSpPr>
        <p:sp>
          <p:nvSpPr>
            <p:cNvPr id="18" name="Oval 17">
              <a:extLst>
                <a:ext uri="{FF2B5EF4-FFF2-40B4-BE49-F238E27FC236}">
                  <a16:creationId xmlns:a16="http://schemas.microsoft.com/office/drawing/2014/main" id="{2B6D1841-4EE9-9F0F-A80B-72F43FDFC549}"/>
                </a:ext>
              </a:extLst>
            </p:cNvPr>
            <p:cNvSpPr>
              <a:spLocks noChangeAspect="1"/>
            </p:cNvSpPr>
            <p:nvPr/>
          </p:nvSpPr>
          <p:spPr>
            <a:xfrm>
              <a:off x="4073236" y="2295279"/>
              <a:ext cx="776472" cy="74084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orbel" panose="020B0503020204020204"/>
              </a:endParaRPr>
            </a:p>
          </p:txBody>
        </p:sp>
        <p:pic>
          <p:nvPicPr>
            <p:cNvPr id="19" name="Picture 10" descr="life Icon 4542495">
              <a:extLst>
                <a:ext uri="{FF2B5EF4-FFF2-40B4-BE49-F238E27FC236}">
                  <a16:creationId xmlns:a16="http://schemas.microsoft.com/office/drawing/2014/main" id="{323A94B9-7CD5-A2FB-0836-E3F9C6647FE3}"/>
                </a:ext>
              </a:extLst>
            </p:cNvPr>
            <p:cNvPicPr>
              <a:picLocks noChangeAspect="1" noChangeArrowheads="1"/>
            </p:cNvPicPr>
            <p:nvPr/>
          </p:nvPicPr>
          <p:blipFill>
            <a:blip r:embed="rId9">
              <a:extLst>
                <a:ext uri="{BEBA8EAE-BF5A-486C-A8C5-ECC9F3942E4B}">
                  <a14:imgProps xmlns:a14="http://schemas.microsoft.com/office/drawing/2010/main">
                    <a14:imgLayer r:embed="rId10">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4161685" y="2359759"/>
              <a:ext cx="596234" cy="596234"/>
            </a:xfrm>
            <a:prstGeom prst="rect">
              <a:avLst/>
            </a:prstGeom>
            <a:grpFill/>
          </p:spPr>
        </p:pic>
      </p:grpSp>
      <p:grpSp>
        <p:nvGrpSpPr>
          <p:cNvPr id="20" name="Group 19">
            <a:extLst>
              <a:ext uri="{FF2B5EF4-FFF2-40B4-BE49-F238E27FC236}">
                <a16:creationId xmlns:a16="http://schemas.microsoft.com/office/drawing/2014/main" id="{70C48FBC-59E0-02C5-FC0D-FF0AA093ED63}"/>
              </a:ext>
            </a:extLst>
          </p:cNvPr>
          <p:cNvGrpSpPr/>
          <p:nvPr/>
        </p:nvGrpSpPr>
        <p:grpSpPr>
          <a:xfrm>
            <a:off x="4983183" y="3356015"/>
            <a:ext cx="582354" cy="555635"/>
            <a:chOff x="3683330" y="3821876"/>
            <a:chExt cx="776472" cy="740846"/>
          </a:xfrm>
          <a:solidFill>
            <a:srgbClr val="002060"/>
          </a:solidFill>
        </p:grpSpPr>
        <p:sp>
          <p:nvSpPr>
            <p:cNvPr id="21" name="Oval 20">
              <a:extLst>
                <a:ext uri="{FF2B5EF4-FFF2-40B4-BE49-F238E27FC236}">
                  <a16:creationId xmlns:a16="http://schemas.microsoft.com/office/drawing/2014/main" id="{C6551E2A-FE82-0C85-A511-FEADB5E73482}"/>
                </a:ext>
              </a:extLst>
            </p:cNvPr>
            <p:cNvSpPr>
              <a:spLocks noChangeAspect="1"/>
            </p:cNvSpPr>
            <p:nvPr/>
          </p:nvSpPr>
          <p:spPr>
            <a:xfrm>
              <a:off x="3683330" y="3821876"/>
              <a:ext cx="776472" cy="74084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orbel" panose="020B0503020204020204"/>
              </a:endParaRPr>
            </a:p>
          </p:txBody>
        </p:sp>
        <p:pic>
          <p:nvPicPr>
            <p:cNvPr id="22" name="Picture 12" descr="baggage Icon 3406286">
              <a:extLst>
                <a:ext uri="{FF2B5EF4-FFF2-40B4-BE49-F238E27FC236}">
                  <a16:creationId xmlns:a16="http://schemas.microsoft.com/office/drawing/2014/main" id="{791C4EBF-61B3-11A5-E03A-5E6A6CA3CADD}"/>
                </a:ext>
              </a:extLst>
            </p:cNvPr>
            <p:cNvPicPr>
              <a:picLocks noChangeAspect="1" noChangeArrowheads="1"/>
            </p:cNvPicPr>
            <p:nvPr/>
          </p:nvPicPr>
          <p:blipFill>
            <a:blip r:embed="rId11">
              <a:extLst>
                <a:ext uri="{BEBA8EAE-BF5A-486C-A8C5-ECC9F3942E4B}">
                  <a14:imgProps xmlns:a14="http://schemas.microsoft.com/office/drawing/2010/main">
                    <a14:imgLayer r:embed="rId12">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3771779" y="3853676"/>
              <a:ext cx="596234" cy="596234"/>
            </a:xfrm>
            <a:prstGeom prst="rect">
              <a:avLst/>
            </a:prstGeom>
            <a:grpFill/>
          </p:spPr>
        </p:pic>
      </p:grpSp>
      <p:grpSp>
        <p:nvGrpSpPr>
          <p:cNvPr id="23" name="Group 22">
            <a:extLst>
              <a:ext uri="{FF2B5EF4-FFF2-40B4-BE49-F238E27FC236}">
                <a16:creationId xmlns:a16="http://schemas.microsoft.com/office/drawing/2014/main" id="{66AA63F7-2A8A-33FA-BD7D-7AEB3C46B949}"/>
              </a:ext>
            </a:extLst>
          </p:cNvPr>
          <p:cNvGrpSpPr/>
          <p:nvPr/>
        </p:nvGrpSpPr>
        <p:grpSpPr>
          <a:xfrm>
            <a:off x="4983183" y="4333739"/>
            <a:ext cx="582354" cy="555635"/>
            <a:chOff x="2119001" y="4676282"/>
            <a:chExt cx="776472" cy="740846"/>
          </a:xfrm>
          <a:solidFill>
            <a:srgbClr val="002060"/>
          </a:solidFill>
        </p:grpSpPr>
        <p:sp>
          <p:nvSpPr>
            <p:cNvPr id="24" name="Oval 23">
              <a:extLst>
                <a:ext uri="{FF2B5EF4-FFF2-40B4-BE49-F238E27FC236}">
                  <a16:creationId xmlns:a16="http://schemas.microsoft.com/office/drawing/2014/main" id="{C5BB9415-B456-3DB8-0A76-DDE66F3EBCDB}"/>
                </a:ext>
              </a:extLst>
            </p:cNvPr>
            <p:cNvSpPr>
              <a:spLocks noChangeAspect="1"/>
            </p:cNvSpPr>
            <p:nvPr/>
          </p:nvSpPr>
          <p:spPr>
            <a:xfrm>
              <a:off x="2119001" y="4676282"/>
              <a:ext cx="776472" cy="74084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orbel" panose="020B0503020204020204"/>
              </a:endParaRPr>
            </a:p>
          </p:txBody>
        </p:sp>
        <p:pic>
          <p:nvPicPr>
            <p:cNvPr id="25" name="Picture 14" descr="behavioral health Icon 5085126">
              <a:extLst>
                <a:ext uri="{FF2B5EF4-FFF2-40B4-BE49-F238E27FC236}">
                  <a16:creationId xmlns:a16="http://schemas.microsoft.com/office/drawing/2014/main" id="{72A78D8A-CD35-39B3-310B-F16B466DFF90}"/>
                </a:ext>
              </a:extLst>
            </p:cNvPr>
            <p:cNvPicPr>
              <a:picLocks noChangeAspect="1" noChangeArrowheads="1"/>
            </p:cNvPicPr>
            <p:nvPr/>
          </p:nvPicPr>
          <p:blipFill>
            <a:blip r:embed="rId13">
              <a:extLst>
                <a:ext uri="{BEBA8EAE-BF5A-486C-A8C5-ECC9F3942E4B}">
                  <a14:imgProps xmlns:a14="http://schemas.microsoft.com/office/drawing/2010/main">
                    <a14:imgLayer r:embed="rId14">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2144947" y="4685745"/>
              <a:ext cx="684376" cy="684376"/>
            </a:xfrm>
            <a:prstGeom prst="rect">
              <a:avLst/>
            </a:prstGeom>
            <a:grpFill/>
          </p:spPr>
        </p:pic>
      </p:grpSp>
      <p:sp>
        <p:nvSpPr>
          <p:cNvPr id="27" name="TextBox 26">
            <a:extLst>
              <a:ext uri="{FF2B5EF4-FFF2-40B4-BE49-F238E27FC236}">
                <a16:creationId xmlns:a16="http://schemas.microsoft.com/office/drawing/2014/main" id="{9272DD62-BEF9-640D-6DB3-1A4510D1FE5B}"/>
              </a:ext>
            </a:extLst>
          </p:cNvPr>
          <p:cNvSpPr txBox="1"/>
          <p:nvPr/>
        </p:nvSpPr>
        <p:spPr>
          <a:xfrm>
            <a:off x="1260872" y="2535559"/>
            <a:ext cx="3369160" cy="646331"/>
          </a:xfrm>
          <a:prstGeom prst="rect">
            <a:avLst/>
          </a:prstGeom>
          <a:noFill/>
        </p:spPr>
        <p:txBody>
          <a:bodyPr wrap="square" lIns="91440" tIns="45720" rIns="91440" bIns="45720" anchor="t">
            <a:spAutoFit/>
          </a:bodyPr>
          <a:lstStyle/>
          <a:p>
            <a:pPr defTabSz="685800">
              <a:spcBef>
                <a:spcPts val="900"/>
              </a:spcBef>
              <a:spcAft>
                <a:spcPts val="900"/>
              </a:spcAft>
              <a:defRPr/>
            </a:pPr>
            <a:r>
              <a:rPr lang="en-US" dirty="0"/>
              <a:t>Enhanced Care Managers working in primary care - All FQHCs </a:t>
            </a:r>
          </a:p>
        </p:txBody>
      </p:sp>
      <p:sp>
        <p:nvSpPr>
          <p:cNvPr id="28" name="TextBox 27">
            <a:extLst>
              <a:ext uri="{FF2B5EF4-FFF2-40B4-BE49-F238E27FC236}">
                <a16:creationId xmlns:a16="http://schemas.microsoft.com/office/drawing/2014/main" id="{AE7645AB-2A3B-2718-3F69-F0FB44D3BA14}"/>
              </a:ext>
            </a:extLst>
          </p:cNvPr>
          <p:cNvSpPr txBox="1"/>
          <p:nvPr/>
        </p:nvSpPr>
        <p:spPr>
          <a:xfrm>
            <a:off x="1273770" y="3271220"/>
            <a:ext cx="3369160" cy="923330"/>
          </a:xfrm>
          <a:prstGeom prst="rect">
            <a:avLst/>
          </a:prstGeom>
          <a:noFill/>
        </p:spPr>
        <p:txBody>
          <a:bodyPr wrap="square" lIns="91440" tIns="45720" rIns="91440" bIns="45720" anchor="t">
            <a:spAutoFit/>
          </a:bodyPr>
          <a:lstStyle/>
          <a:p>
            <a:pPr defTabSz="685800">
              <a:spcBef>
                <a:spcPts val="900"/>
              </a:spcBef>
              <a:spcAft>
                <a:spcPts val="900"/>
              </a:spcAft>
              <a:defRPr/>
            </a:pPr>
            <a:r>
              <a:rPr lang="en-US" dirty="0"/>
              <a:t>Homeless service providers and Medical Respite/Recuperative care providers </a:t>
            </a:r>
          </a:p>
        </p:txBody>
      </p:sp>
      <p:sp>
        <p:nvSpPr>
          <p:cNvPr id="29" name="TextBox 28">
            <a:extLst>
              <a:ext uri="{FF2B5EF4-FFF2-40B4-BE49-F238E27FC236}">
                <a16:creationId xmlns:a16="http://schemas.microsoft.com/office/drawing/2014/main" id="{E144D9EE-9CFF-A2AB-0B11-AC221A21E541}"/>
              </a:ext>
            </a:extLst>
          </p:cNvPr>
          <p:cNvSpPr txBox="1"/>
          <p:nvPr/>
        </p:nvSpPr>
        <p:spPr>
          <a:xfrm>
            <a:off x="1273769" y="4289209"/>
            <a:ext cx="3643075" cy="923330"/>
          </a:xfrm>
          <a:prstGeom prst="rect">
            <a:avLst/>
          </a:prstGeom>
          <a:noFill/>
        </p:spPr>
        <p:txBody>
          <a:bodyPr wrap="square" lIns="91440" tIns="45720" rIns="91440" bIns="45720" anchor="t">
            <a:spAutoFit/>
          </a:bodyPr>
          <a:lstStyle/>
          <a:p>
            <a:pPr defTabSz="685800">
              <a:spcBef>
                <a:spcPts val="900"/>
              </a:spcBef>
              <a:spcAft>
                <a:spcPts val="900"/>
              </a:spcAft>
              <a:defRPr/>
            </a:pPr>
            <a:r>
              <a:rPr lang="en-US" dirty="0"/>
              <a:t>Community Based Organizations providing other community supports - mostly asthma remediation </a:t>
            </a:r>
          </a:p>
        </p:txBody>
      </p:sp>
      <p:sp>
        <p:nvSpPr>
          <p:cNvPr id="30" name="TextBox 29">
            <a:extLst>
              <a:ext uri="{FF2B5EF4-FFF2-40B4-BE49-F238E27FC236}">
                <a16:creationId xmlns:a16="http://schemas.microsoft.com/office/drawing/2014/main" id="{F32E553B-D044-20C8-1BEF-47720E68A42E}"/>
              </a:ext>
            </a:extLst>
          </p:cNvPr>
          <p:cNvSpPr txBox="1"/>
          <p:nvPr/>
        </p:nvSpPr>
        <p:spPr>
          <a:xfrm>
            <a:off x="5631874" y="2438677"/>
            <a:ext cx="2976770" cy="646331"/>
          </a:xfrm>
          <a:prstGeom prst="rect">
            <a:avLst/>
          </a:prstGeom>
          <a:noFill/>
        </p:spPr>
        <p:txBody>
          <a:bodyPr wrap="square">
            <a:spAutoFit/>
          </a:bodyPr>
          <a:lstStyle/>
          <a:p>
            <a:pPr defTabSz="685800">
              <a:spcBef>
                <a:spcPts val="900"/>
              </a:spcBef>
              <a:spcAft>
                <a:spcPts val="900"/>
              </a:spcAft>
              <a:defRPr/>
            </a:pPr>
            <a:r>
              <a:rPr lang="en-US" dirty="0">
                <a:solidFill>
                  <a:prstClr val="black">
                    <a:lumMod val="85000"/>
                    <a:lumOff val="15000"/>
                  </a:prstClr>
                </a:solidFill>
              </a:rPr>
              <a:t>Acute Hospital Discharge Planners (Discharge Planner)</a:t>
            </a:r>
          </a:p>
        </p:txBody>
      </p:sp>
      <p:sp>
        <p:nvSpPr>
          <p:cNvPr id="31" name="TextBox 30">
            <a:extLst>
              <a:ext uri="{FF2B5EF4-FFF2-40B4-BE49-F238E27FC236}">
                <a16:creationId xmlns:a16="http://schemas.microsoft.com/office/drawing/2014/main" id="{71D2E26E-8DAC-3085-A2A8-26F2718F6006}"/>
              </a:ext>
            </a:extLst>
          </p:cNvPr>
          <p:cNvSpPr txBox="1"/>
          <p:nvPr/>
        </p:nvSpPr>
        <p:spPr>
          <a:xfrm>
            <a:off x="5631874" y="3464953"/>
            <a:ext cx="2976770" cy="369332"/>
          </a:xfrm>
          <a:prstGeom prst="rect">
            <a:avLst/>
          </a:prstGeom>
          <a:noFill/>
        </p:spPr>
        <p:txBody>
          <a:bodyPr wrap="square">
            <a:spAutoFit/>
          </a:bodyPr>
          <a:lstStyle/>
          <a:p>
            <a:pPr defTabSz="685800">
              <a:spcBef>
                <a:spcPts val="900"/>
              </a:spcBef>
              <a:spcAft>
                <a:spcPts val="900"/>
              </a:spcAft>
              <a:defRPr/>
            </a:pPr>
            <a:r>
              <a:rPr lang="en-US" dirty="0">
                <a:solidFill>
                  <a:prstClr val="black">
                    <a:lumMod val="85000"/>
                    <a:lumOff val="15000"/>
                  </a:prstClr>
                </a:solidFill>
              </a:rPr>
              <a:t>Managed Care Plans (MCP)</a:t>
            </a:r>
          </a:p>
        </p:txBody>
      </p:sp>
      <p:sp>
        <p:nvSpPr>
          <p:cNvPr id="32" name="TextBox 31">
            <a:extLst>
              <a:ext uri="{FF2B5EF4-FFF2-40B4-BE49-F238E27FC236}">
                <a16:creationId xmlns:a16="http://schemas.microsoft.com/office/drawing/2014/main" id="{BEFE16F8-0C0D-B4E8-3A85-4A08C2FB3850}"/>
              </a:ext>
            </a:extLst>
          </p:cNvPr>
          <p:cNvSpPr txBox="1"/>
          <p:nvPr/>
        </p:nvSpPr>
        <p:spPr>
          <a:xfrm>
            <a:off x="5631875" y="4387349"/>
            <a:ext cx="3236176" cy="923330"/>
          </a:xfrm>
          <a:prstGeom prst="rect">
            <a:avLst/>
          </a:prstGeom>
          <a:noFill/>
        </p:spPr>
        <p:txBody>
          <a:bodyPr wrap="square" lIns="91440" tIns="45720" rIns="91440" bIns="45720" anchor="t">
            <a:spAutoFit/>
          </a:bodyPr>
          <a:lstStyle/>
          <a:p>
            <a:pPr defTabSz="685800">
              <a:spcBef>
                <a:spcPts val="900"/>
              </a:spcBef>
              <a:spcAft>
                <a:spcPts val="900"/>
              </a:spcAft>
              <a:defRPr/>
            </a:pPr>
            <a:r>
              <a:rPr lang="en-US" dirty="0"/>
              <a:t>Behavioral Health Leaders - mix of county and county-contracted providers </a:t>
            </a:r>
          </a:p>
        </p:txBody>
      </p:sp>
      <p:sp>
        <p:nvSpPr>
          <p:cNvPr id="34" name="Title 1">
            <a:extLst>
              <a:ext uri="{FF2B5EF4-FFF2-40B4-BE49-F238E27FC236}">
                <a16:creationId xmlns:a16="http://schemas.microsoft.com/office/drawing/2014/main" id="{1A2CF2CB-280C-5A55-255C-53EC3CA06E0E}"/>
              </a:ext>
            </a:extLst>
          </p:cNvPr>
          <p:cNvSpPr txBox="1">
            <a:spLocks/>
          </p:cNvSpPr>
          <p:nvPr/>
        </p:nvSpPr>
        <p:spPr>
          <a:xfrm>
            <a:off x="165370" y="1036838"/>
            <a:ext cx="7274267" cy="598622"/>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685800">
              <a:defRPr/>
            </a:pPr>
            <a:r>
              <a:rPr lang="en-US" sz="2100" dirty="0">
                <a:solidFill>
                  <a:srgbClr val="002060"/>
                </a:solidFill>
                <a:latin typeface="+mn-lt"/>
                <a:cs typeface="Arial"/>
              </a:rPr>
              <a:t>Phase 1—Focus Groups </a:t>
            </a:r>
            <a:endParaRPr lang="en-US" sz="2100" dirty="0">
              <a:solidFill>
                <a:srgbClr val="002060"/>
              </a:solidFill>
              <a:latin typeface="+mn-lt"/>
              <a:cs typeface="Arial" panose="020B0604020202020204" pitchFamily="34" charset="0"/>
            </a:endParaRPr>
          </a:p>
        </p:txBody>
      </p:sp>
      <p:sp>
        <p:nvSpPr>
          <p:cNvPr id="26" name="Title 1">
            <a:extLst>
              <a:ext uri="{FF2B5EF4-FFF2-40B4-BE49-F238E27FC236}">
                <a16:creationId xmlns:a16="http://schemas.microsoft.com/office/drawing/2014/main" id="{181CF4E0-A2D8-4CCE-2168-518C71FF7181}"/>
              </a:ext>
            </a:extLst>
          </p:cNvPr>
          <p:cNvSpPr txBox="1">
            <a:spLocks/>
          </p:cNvSpPr>
          <p:nvPr/>
        </p:nvSpPr>
        <p:spPr>
          <a:xfrm>
            <a:off x="131138" y="346624"/>
            <a:ext cx="8680359" cy="294671"/>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2200" b="1" kern="1200">
                <a:solidFill>
                  <a:schemeClr val="accent1">
                    <a:lumMod val="50000"/>
                  </a:schemeClr>
                </a:solidFill>
                <a:latin typeface="+mj-lt"/>
                <a:ea typeface="+mj-ea"/>
                <a:cs typeface="+mj-cs"/>
              </a:defRPr>
            </a:lvl1pPr>
          </a:lstStyle>
          <a:p>
            <a:r>
              <a:rPr lang="en-US" altLang="en-US" sz="2800" dirty="0">
                <a:solidFill>
                  <a:srgbClr val="002060"/>
                </a:solidFill>
                <a:cs typeface="Calibri Light"/>
              </a:rPr>
              <a:t>Focus Group Approach</a:t>
            </a:r>
            <a:endParaRPr lang="en-US" sz="2800" dirty="0">
              <a:solidFill>
                <a:srgbClr val="002060"/>
              </a:solidFill>
              <a:cs typeface="Calibri Light"/>
            </a:endParaRPr>
          </a:p>
        </p:txBody>
      </p:sp>
    </p:spTree>
    <p:extLst>
      <p:ext uri="{BB962C8B-B14F-4D97-AF65-F5344CB8AC3E}">
        <p14:creationId xmlns:p14="http://schemas.microsoft.com/office/powerpoint/2010/main" val="2891927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ounded Rectangle 23">
            <a:extLst>
              <a:ext uri="{FF2B5EF4-FFF2-40B4-BE49-F238E27FC236}">
                <a16:creationId xmlns:a16="http://schemas.microsoft.com/office/drawing/2014/main" id="{1E52D524-FE10-014A-9577-F3075484EA7F}"/>
              </a:ext>
            </a:extLst>
          </p:cNvPr>
          <p:cNvSpPr/>
          <p:nvPr/>
        </p:nvSpPr>
        <p:spPr>
          <a:xfrm>
            <a:off x="6779877" y="857250"/>
            <a:ext cx="2296591" cy="637123"/>
          </a:xfrm>
          <a:custGeom>
            <a:avLst/>
            <a:gdLst>
              <a:gd name="connsiteX0" fmla="*/ 0 w 2602449"/>
              <a:gd name="connsiteY0" fmla="*/ 173184 h 1039083"/>
              <a:gd name="connsiteX1" fmla="*/ 173184 w 2602449"/>
              <a:gd name="connsiteY1" fmla="*/ 0 h 1039083"/>
              <a:gd name="connsiteX2" fmla="*/ 2429265 w 2602449"/>
              <a:gd name="connsiteY2" fmla="*/ 0 h 1039083"/>
              <a:gd name="connsiteX3" fmla="*/ 2602449 w 2602449"/>
              <a:gd name="connsiteY3" fmla="*/ 173184 h 1039083"/>
              <a:gd name="connsiteX4" fmla="*/ 2602449 w 2602449"/>
              <a:gd name="connsiteY4" fmla="*/ 865899 h 1039083"/>
              <a:gd name="connsiteX5" fmla="*/ 2429265 w 2602449"/>
              <a:gd name="connsiteY5" fmla="*/ 1039083 h 1039083"/>
              <a:gd name="connsiteX6" fmla="*/ 173184 w 2602449"/>
              <a:gd name="connsiteY6" fmla="*/ 1039083 h 1039083"/>
              <a:gd name="connsiteX7" fmla="*/ 0 w 2602449"/>
              <a:gd name="connsiteY7" fmla="*/ 865899 h 1039083"/>
              <a:gd name="connsiteX8" fmla="*/ 0 w 2602449"/>
              <a:gd name="connsiteY8" fmla="*/ 173184 h 1039083"/>
              <a:gd name="connsiteX0" fmla="*/ 0 w 2602449"/>
              <a:gd name="connsiteY0" fmla="*/ 173184 h 1039083"/>
              <a:gd name="connsiteX1" fmla="*/ 2429265 w 2602449"/>
              <a:gd name="connsiteY1" fmla="*/ 0 h 1039083"/>
              <a:gd name="connsiteX2" fmla="*/ 2602449 w 2602449"/>
              <a:gd name="connsiteY2" fmla="*/ 173184 h 1039083"/>
              <a:gd name="connsiteX3" fmla="*/ 2602449 w 2602449"/>
              <a:gd name="connsiteY3" fmla="*/ 865899 h 1039083"/>
              <a:gd name="connsiteX4" fmla="*/ 2429265 w 2602449"/>
              <a:gd name="connsiteY4" fmla="*/ 1039083 h 1039083"/>
              <a:gd name="connsiteX5" fmla="*/ 173184 w 2602449"/>
              <a:gd name="connsiteY5" fmla="*/ 1039083 h 1039083"/>
              <a:gd name="connsiteX6" fmla="*/ 0 w 2602449"/>
              <a:gd name="connsiteY6" fmla="*/ 865899 h 1039083"/>
              <a:gd name="connsiteX7" fmla="*/ 0 w 2602449"/>
              <a:gd name="connsiteY7" fmla="*/ 173184 h 1039083"/>
              <a:gd name="connsiteX0" fmla="*/ 0 w 2602449"/>
              <a:gd name="connsiteY0" fmla="*/ 86589 h 952488"/>
              <a:gd name="connsiteX1" fmla="*/ 2602449 w 2602449"/>
              <a:gd name="connsiteY1" fmla="*/ 86589 h 952488"/>
              <a:gd name="connsiteX2" fmla="*/ 2602449 w 2602449"/>
              <a:gd name="connsiteY2" fmla="*/ 779304 h 952488"/>
              <a:gd name="connsiteX3" fmla="*/ 2429265 w 2602449"/>
              <a:gd name="connsiteY3" fmla="*/ 952488 h 952488"/>
              <a:gd name="connsiteX4" fmla="*/ 173184 w 2602449"/>
              <a:gd name="connsiteY4" fmla="*/ 952488 h 952488"/>
              <a:gd name="connsiteX5" fmla="*/ 0 w 2602449"/>
              <a:gd name="connsiteY5" fmla="*/ 779304 h 952488"/>
              <a:gd name="connsiteX6" fmla="*/ 0 w 2602449"/>
              <a:gd name="connsiteY6" fmla="*/ 86589 h 952488"/>
              <a:gd name="connsiteX0" fmla="*/ 0 w 2602449"/>
              <a:gd name="connsiteY0" fmla="*/ 54027 h 919926"/>
              <a:gd name="connsiteX1" fmla="*/ 2602449 w 2602449"/>
              <a:gd name="connsiteY1" fmla="*/ 54027 h 919926"/>
              <a:gd name="connsiteX2" fmla="*/ 2602449 w 2602449"/>
              <a:gd name="connsiteY2" fmla="*/ 746742 h 919926"/>
              <a:gd name="connsiteX3" fmla="*/ 2429265 w 2602449"/>
              <a:gd name="connsiteY3" fmla="*/ 919926 h 919926"/>
              <a:gd name="connsiteX4" fmla="*/ 173184 w 2602449"/>
              <a:gd name="connsiteY4" fmla="*/ 919926 h 919926"/>
              <a:gd name="connsiteX5" fmla="*/ 0 w 2602449"/>
              <a:gd name="connsiteY5" fmla="*/ 746742 h 919926"/>
              <a:gd name="connsiteX6" fmla="*/ 0 w 2602449"/>
              <a:gd name="connsiteY6" fmla="*/ 54027 h 919926"/>
              <a:gd name="connsiteX0" fmla="*/ 0 w 2602449"/>
              <a:gd name="connsiteY0" fmla="*/ 47396 h 913295"/>
              <a:gd name="connsiteX1" fmla="*/ 2593023 w 2602449"/>
              <a:gd name="connsiteY1" fmla="*/ 56823 h 913295"/>
              <a:gd name="connsiteX2" fmla="*/ 2602449 w 2602449"/>
              <a:gd name="connsiteY2" fmla="*/ 740111 h 913295"/>
              <a:gd name="connsiteX3" fmla="*/ 2429265 w 2602449"/>
              <a:gd name="connsiteY3" fmla="*/ 913295 h 913295"/>
              <a:gd name="connsiteX4" fmla="*/ 173184 w 2602449"/>
              <a:gd name="connsiteY4" fmla="*/ 913295 h 913295"/>
              <a:gd name="connsiteX5" fmla="*/ 0 w 2602449"/>
              <a:gd name="connsiteY5" fmla="*/ 740111 h 913295"/>
              <a:gd name="connsiteX6" fmla="*/ 0 w 2602449"/>
              <a:gd name="connsiteY6" fmla="*/ 47396 h 913295"/>
              <a:gd name="connsiteX0" fmla="*/ 0 w 2602449"/>
              <a:gd name="connsiteY0" fmla="*/ 5398 h 871297"/>
              <a:gd name="connsiteX1" fmla="*/ 2593023 w 2602449"/>
              <a:gd name="connsiteY1" fmla="*/ 14825 h 871297"/>
              <a:gd name="connsiteX2" fmla="*/ 2602449 w 2602449"/>
              <a:gd name="connsiteY2" fmla="*/ 698113 h 871297"/>
              <a:gd name="connsiteX3" fmla="*/ 2429265 w 2602449"/>
              <a:gd name="connsiteY3" fmla="*/ 871297 h 871297"/>
              <a:gd name="connsiteX4" fmla="*/ 173184 w 2602449"/>
              <a:gd name="connsiteY4" fmla="*/ 871297 h 871297"/>
              <a:gd name="connsiteX5" fmla="*/ 0 w 2602449"/>
              <a:gd name="connsiteY5" fmla="*/ 698113 h 871297"/>
              <a:gd name="connsiteX6" fmla="*/ 0 w 2602449"/>
              <a:gd name="connsiteY6" fmla="*/ 5398 h 871297"/>
              <a:gd name="connsiteX0" fmla="*/ 0 w 2602449"/>
              <a:gd name="connsiteY0" fmla="*/ 10386 h 863984"/>
              <a:gd name="connsiteX1" fmla="*/ 2593023 w 2602449"/>
              <a:gd name="connsiteY1" fmla="*/ 7512 h 863984"/>
              <a:gd name="connsiteX2" fmla="*/ 2602449 w 2602449"/>
              <a:gd name="connsiteY2" fmla="*/ 690800 h 863984"/>
              <a:gd name="connsiteX3" fmla="*/ 2429265 w 2602449"/>
              <a:gd name="connsiteY3" fmla="*/ 863984 h 863984"/>
              <a:gd name="connsiteX4" fmla="*/ 173184 w 2602449"/>
              <a:gd name="connsiteY4" fmla="*/ 863984 h 863984"/>
              <a:gd name="connsiteX5" fmla="*/ 0 w 2602449"/>
              <a:gd name="connsiteY5" fmla="*/ 690800 h 863984"/>
              <a:gd name="connsiteX6" fmla="*/ 0 w 2602449"/>
              <a:gd name="connsiteY6" fmla="*/ 10386 h 863984"/>
              <a:gd name="connsiteX0" fmla="*/ 0 w 2602449"/>
              <a:gd name="connsiteY0" fmla="*/ 6593 h 860191"/>
              <a:gd name="connsiteX1" fmla="*/ 2593023 w 2602449"/>
              <a:gd name="connsiteY1" fmla="*/ 11920 h 860191"/>
              <a:gd name="connsiteX2" fmla="*/ 2602449 w 2602449"/>
              <a:gd name="connsiteY2" fmla="*/ 687007 h 860191"/>
              <a:gd name="connsiteX3" fmla="*/ 2429265 w 2602449"/>
              <a:gd name="connsiteY3" fmla="*/ 860191 h 860191"/>
              <a:gd name="connsiteX4" fmla="*/ 173184 w 2602449"/>
              <a:gd name="connsiteY4" fmla="*/ 860191 h 860191"/>
              <a:gd name="connsiteX5" fmla="*/ 0 w 2602449"/>
              <a:gd name="connsiteY5" fmla="*/ 687007 h 860191"/>
              <a:gd name="connsiteX6" fmla="*/ 0 w 2602449"/>
              <a:gd name="connsiteY6" fmla="*/ 6593 h 860191"/>
              <a:gd name="connsiteX0" fmla="*/ 0 w 2602449"/>
              <a:gd name="connsiteY0" fmla="*/ 6593 h 860191"/>
              <a:gd name="connsiteX1" fmla="*/ 2593023 w 2602449"/>
              <a:gd name="connsiteY1" fmla="*/ 11920 h 860191"/>
              <a:gd name="connsiteX2" fmla="*/ 2602449 w 2602449"/>
              <a:gd name="connsiteY2" fmla="*/ 687007 h 860191"/>
              <a:gd name="connsiteX3" fmla="*/ 2429265 w 2602449"/>
              <a:gd name="connsiteY3" fmla="*/ 860191 h 860191"/>
              <a:gd name="connsiteX4" fmla="*/ 173184 w 2602449"/>
              <a:gd name="connsiteY4" fmla="*/ 860191 h 860191"/>
              <a:gd name="connsiteX5" fmla="*/ 0 w 2602449"/>
              <a:gd name="connsiteY5" fmla="*/ 687007 h 860191"/>
              <a:gd name="connsiteX6" fmla="*/ 0 w 2602449"/>
              <a:gd name="connsiteY6" fmla="*/ 6593 h 860191"/>
              <a:gd name="connsiteX0" fmla="*/ 0 w 2602449"/>
              <a:gd name="connsiteY0" fmla="*/ 4052 h 857650"/>
              <a:gd name="connsiteX1" fmla="*/ 2593023 w 2602449"/>
              <a:gd name="connsiteY1" fmla="*/ 9379 h 857650"/>
              <a:gd name="connsiteX2" fmla="*/ 2602449 w 2602449"/>
              <a:gd name="connsiteY2" fmla="*/ 684466 h 857650"/>
              <a:gd name="connsiteX3" fmla="*/ 2429265 w 2602449"/>
              <a:gd name="connsiteY3" fmla="*/ 857650 h 857650"/>
              <a:gd name="connsiteX4" fmla="*/ 173184 w 2602449"/>
              <a:gd name="connsiteY4" fmla="*/ 857650 h 857650"/>
              <a:gd name="connsiteX5" fmla="*/ 0 w 2602449"/>
              <a:gd name="connsiteY5" fmla="*/ 684466 h 857650"/>
              <a:gd name="connsiteX6" fmla="*/ 0 w 2602449"/>
              <a:gd name="connsiteY6" fmla="*/ 4052 h 857650"/>
              <a:gd name="connsiteX0" fmla="*/ 0 w 2602449"/>
              <a:gd name="connsiteY0" fmla="*/ 0 h 853598"/>
              <a:gd name="connsiteX1" fmla="*/ 2593023 w 2602449"/>
              <a:gd name="connsiteY1" fmla="*/ 5327 h 853598"/>
              <a:gd name="connsiteX2" fmla="*/ 2602449 w 2602449"/>
              <a:gd name="connsiteY2" fmla="*/ 680414 h 853598"/>
              <a:gd name="connsiteX3" fmla="*/ 2429265 w 2602449"/>
              <a:gd name="connsiteY3" fmla="*/ 853598 h 853598"/>
              <a:gd name="connsiteX4" fmla="*/ 173184 w 2602449"/>
              <a:gd name="connsiteY4" fmla="*/ 853598 h 853598"/>
              <a:gd name="connsiteX5" fmla="*/ 0 w 2602449"/>
              <a:gd name="connsiteY5" fmla="*/ 680414 h 853598"/>
              <a:gd name="connsiteX6" fmla="*/ 0 w 2602449"/>
              <a:gd name="connsiteY6" fmla="*/ 0 h 853598"/>
              <a:gd name="connsiteX0" fmla="*/ 0 w 2602449"/>
              <a:gd name="connsiteY0" fmla="*/ 0 h 849497"/>
              <a:gd name="connsiteX1" fmla="*/ 2593023 w 2602449"/>
              <a:gd name="connsiteY1" fmla="*/ 1226 h 849497"/>
              <a:gd name="connsiteX2" fmla="*/ 2602449 w 2602449"/>
              <a:gd name="connsiteY2" fmla="*/ 676313 h 849497"/>
              <a:gd name="connsiteX3" fmla="*/ 2429265 w 2602449"/>
              <a:gd name="connsiteY3" fmla="*/ 849497 h 849497"/>
              <a:gd name="connsiteX4" fmla="*/ 173184 w 2602449"/>
              <a:gd name="connsiteY4" fmla="*/ 849497 h 849497"/>
              <a:gd name="connsiteX5" fmla="*/ 0 w 2602449"/>
              <a:gd name="connsiteY5" fmla="*/ 676313 h 849497"/>
              <a:gd name="connsiteX6" fmla="*/ 0 w 2602449"/>
              <a:gd name="connsiteY6" fmla="*/ 0 h 849497"/>
              <a:gd name="connsiteX0" fmla="*/ 0 w 2602449"/>
              <a:gd name="connsiteY0" fmla="*/ 0 h 849497"/>
              <a:gd name="connsiteX1" fmla="*/ 2593023 w 2602449"/>
              <a:gd name="connsiteY1" fmla="*/ 1226 h 849497"/>
              <a:gd name="connsiteX2" fmla="*/ 2602449 w 2602449"/>
              <a:gd name="connsiteY2" fmla="*/ 676313 h 849497"/>
              <a:gd name="connsiteX3" fmla="*/ 2429265 w 2602449"/>
              <a:gd name="connsiteY3" fmla="*/ 849497 h 849497"/>
              <a:gd name="connsiteX4" fmla="*/ 173184 w 2602449"/>
              <a:gd name="connsiteY4" fmla="*/ 849497 h 849497"/>
              <a:gd name="connsiteX5" fmla="*/ 0 w 2602449"/>
              <a:gd name="connsiteY5" fmla="*/ 676313 h 849497"/>
              <a:gd name="connsiteX6" fmla="*/ 0 w 2602449"/>
              <a:gd name="connsiteY6" fmla="*/ 0 h 849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02449" h="849497">
                <a:moveTo>
                  <a:pt x="0" y="0"/>
                </a:moveTo>
                <a:cubicBezTo>
                  <a:pt x="443168" y="4646"/>
                  <a:pt x="2149856" y="1770"/>
                  <a:pt x="2593023" y="1226"/>
                </a:cubicBezTo>
                <a:lnTo>
                  <a:pt x="2602449" y="676313"/>
                </a:lnTo>
                <a:cubicBezTo>
                  <a:pt x="2602449" y="771960"/>
                  <a:pt x="2524912" y="849497"/>
                  <a:pt x="2429265" y="849497"/>
                </a:cubicBezTo>
                <a:lnTo>
                  <a:pt x="173184" y="849497"/>
                </a:lnTo>
                <a:cubicBezTo>
                  <a:pt x="77537" y="849497"/>
                  <a:pt x="0" y="771960"/>
                  <a:pt x="0" y="67631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orbel" panose="020B0503020204020204"/>
            </a:endParaRPr>
          </a:p>
        </p:txBody>
      </p:sp>
      <p:sp>
        <p:nvSpPr>
          <p:cNvPr id="20" name="Oval 19">
            <a:extLst>
              <a:ext uri="{FF2B5EF4-FFF2-40B4-BE49-F238E27FC236}">
                <a16:creationId xmlns:a16="http://schemas.microsoft.com/office/drawing/2014/main" id="{4EF342F1-A645-9A44-B1DB-E2C252765286}"/>
              </a:ext>
            </a:extLst>
          </p:cNvPr>
          <p:cNvSpPr>
            <a:spLocks noChangeAspect="1"/>
          </p:cNvSpPr>
          <p:nvPr/>
        </p:nvSpPr>
        <p:spPr>
          <a:xfrm>
            <a:off x="239222" y="2145997"/>
            <a:ext cx="411480" cy="411480"/>
          </a:xfrm>
          <a:prstGeom prst="ellipse">
            <a:avLst/>
          </a:prstGeom>
          <a:solidFill>
            <a:srgbClr val="4D4D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orbel" panose="020B0503020204020204"/>
            </a:endParaRPr>
          </a:p>
        </p:txBody>
      </p:sp>
      <p:sp>
        <p:nvSpPr>
          <p:cNvPr id="6" name="Title 1"/>
          <p:cNvSpPr txBox="1">
            <a:spLocks/>
          </p:cNvSpPr>
          <p:nvPr/>
        </p:nvSpPr>
        <p:spPr>
          <a:xfrm>
            <a:off x="136346" y="1273463"/>
            <a:ext cx="7211037" cy="59862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685800">
              <a:defRPr/>
            </a:pPr>
            <a:r>
              <a:rPr lang="en-US" sz="2100" b="1" dirty="0">
                <a:solidFill>
                  <a:srgbClr val="4D4D83"/>
                </a:solidFill>
                <a:cs typeface="Arial" panose="020B0604020202020204" pitchFamily="34" charset="0"/>
              </a:rPr>
              <a:t>While many are optimistic about the future of </a:t>
            </a:r>
            <a:r>
              <a:rPr lang="en-US" sz="2100" b="1" dirty="0" err="1">
                <a:solidFill>
                  <a:srgbClr val="4D4D83"/>
                </a:solidFill>
                <a:cs typeface="Arial" panose="020B0604020202020204" pitchFamily="34" charset="0"/>
              </a:rPr>
              <a:t>CalAIM</a:t>
            </a:r>
            <a:r>
              <a:rPr lang="en-US" sz="2100" b="1" dirty="0">
                <a:solidFill>
                  <a:srgbClr val="4D4D83"/>
                </a:solidFill>
                <a:cs typeface="Arial" panose="020B0604020202020204" pitchFamily="34" charset="0"/>
              </a:rPr>
              <a:t>, participants identify a range of roadblocks and challenges</a:t>
            </a:r>
          </a:p>
        </p:txBody>
      </p:sp>
      <p:sp>
        <p:nvSpPr>
          <p:cNvPr id="14" name="Rectangle 13"/>
          <p:cNvSpPr/>
          <p:nvPr/>
        </p:nvSpPr>
        <p:spPr>
          <a:xfrm>
            <a:off x="729551" y="3073094"/>
            <a:ext cx="3296988" cy="1815882"/>
          </a:xfrm>
          <a:prstGeom prst="rect">
            <a:avLst/>
          </a:prstGeom>
        </p:spPr>
        <p:txBody>
          <a:bodyPr wrap="square">
            <a:spAutoFit/>
          </a:bodyPr>
          <a:lstStyle/>
          <a:p>
            <a:pPr lvl="0">
              <a:defRPr/>
            </a:pPr>
            <a:r>
              <a:rPr lang="en-US" sz="1600" dirty="0">
                <a:solidFill>
                  <a:srgbClr val="002060"/>
                </a:solidFill>
                <a:cs typeface="Arial" panose="020B0604020202020204" pitchFamily="34" charset="0"/>
              </a:rPr>
              <a:t>However, participants also express frustration that these goals do not match the reality on the ground and discuss the many challenges they continue to face, such as a lack of standardized processes and different documentation requirements. </a:t>
            </a:r>
          </a:p>
        </p:txBody>
      </p:sp>
      <p:sp>
        <p:nvSpPr>
          <p:cNvPr id="46" name="Oval 45">
            <a:extLst>
              <a:ext uri="{FF2B5EF4-FFF2-40B4-BE49-F238E27FC236}">
                <a16:creationId xmlns:a16="http://schemas.microsoft.com/office/drawing/2014/main" id="{2F9615BC-AD65-F940-9975-58630BE83A0C}"/>
              </a:ext>
            </a:extLst>
          </p:cNvPr>
          <p:cNvSpPr>
            <a:spLocks noChangeAspect="1"/>
          </p:cNvSpPr>
          <p:nvPr/>
        </p:nvSpPr>
        <p:spPr>
          <a:xfrm>
            <a:off x="4141359" y="3128490"/>
            <a:ext cx="411480" cy="411480"/>
          </a:xfrm>
          <a:prstGeom prst="ellipse">
            <a:avLst/>
          </a:prstGeom>
          <a:solidFill>
            <a:srgbClr val="03AE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orbel" panose="020B0503020204020204"/>
            </a:endParaRPr>
          </a:p>
        </p:txBody>
      </p:sp>
      <p:sp>
        <p:nvSpPr>
          <p:cNvPr id="50" name="Rectangle 49">
            <a:extLst>
              <a:ext uri="{FF2B5EF4-FFF2-40B4-BE49-F238E27FC236}">
                <a16:creationId xmlns:a16="http://schemas.microsoft.com/office/drawing/2014/main" id="{D630A0E3-0F43-694F-AA66-A7632A3EAAED}"/>
              </a:ext>
            </a:extLst>
          </p:cNvPr>
          <p:cNvSpPr/>
          <p:nvPr/>
        </p:nvSpPr>
        <p:spPr>
          <a:xfrm>
            <a:off x="4667659" y="2004596"/>
            <a:ext cx="4282368" cy="1077218"/>
          </a:xfrm>
          <a:prstGeom prst="rect">
            <a:avLst/>
          </a:prstGeom>
        </p:spPr>
        <p:txBody>
          <a:bodyPr wrap="square">
            <a:spAutoFit/>
          </a:bodyPr>
          <a:lstStyle/>
          <a:p>
            <a:pPr lvl="0">
              <a:defRPr/>
            </a:pPr>
            <a:r>
              <a:rPr lang="en-US" sz="1600" dirty="0">
                <a:solidFill>
                  <a:srgbClr val="002060"/>
                </a:solidFill>
                <a:cs typeface="Arial" panose="020B0604020202020204" pitchFamily="34" charset="0"/>
              </a:rPr>
              <a:t>Most are not surprised by the rocky rollout, but participants want </a:t>
            </a:r>
            <a:r>
              <a:rPr lang="en-US" sz="1600" dirty="0" err="1">
                <a:solidFill>
                  <a:srgbClr val="002060"/>
                </a:solidFill>
                <a:cs typeface="Arial" panose="020B0604020202020204" pitchFamily="34" charset="0"/>
              </a:rPr>
              <a:t>CalAIM</a:t>
            </a:r>
            <a:r>
              <a:rPr lang="en-US" sz="1600" dirty="0">
                <a:solidFill>
                  <a:srgbClr val="002060"/>
                </a:solidFill>
                <a:cs typeface="Arial" panose="020B0604020202020204" pitchFamily="34" charset="0"/>
              </a:rPr>
              <a:t> to start demonstrating real improvements in their work and the lives of their patients.</a:t>
            </a:r>
          </a:p>
        </p:txBody>
      </p:sp>
      <p:sp>
        <p:nvSpPr>
          <p:cNvPr id="55" name="Oval 54">
            <a:extLst>
              <a:ext uri="{FF2B5EF4-FFF2-40B4-BE49-F238E27FC236}">
                <a16:creationId xmlns:a16="http://schemas.microsoft.com/office/drawing/2014/main" id="{01A39A78-C0EB-FD4A-A728-8E0E54970DBE}"/>
              </a:ext>
            </a:extLst>
          </p:cNvPr>
          <p:cNvSpPr>
            <a:spLocks noChangeAspect="1"/>
          </p:cNvSpPr>
          <p:nvPr/>
        </p:nvSpPr>
        <p:spPr>
          <a:xfrm>
            <a:off x="4143378" y="4006164"/>
            <a:ext cx="409462" cy="411480"/>
          </a:xfrm>
          <a:prstGeom prst="ellipse">
            <a:avLst/>
          </a:prstGeom>
          <a:solidFill>
            <a:srgbClr val="B74615">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orbel" panose="020B0503020204020204"/>
            </a:endParaRPr>
          </a:p>
        </p:txBody>
      </p:sp>
      <p:sp>
        <p:nvSpPr>
          <p:cNvPr id="21" name="Oval 20">
            <a:extLst>
              <a:ext uri="{FF2B5EF4-FFF2-40B4-BE49-F238E27FC236}">
                <a16:creationId xmlns:a16="http://schemas.microsoft.com/office/drawing/2014/main" id="{197DF2AB-C6D4-4995-8446-5DFEA9952CC7}"/>
              </a:ext>
            </a:extLst>
          </p:cNvPr>
          <p:cNvSpPr>
            <a:spLocks noChangeAspect="1"/>
          </p:cNvSpPr>
          <p:nvPr/>
        </p:nvSpPr>
        <p:spPr>
          <a:xfrm>
            <a:off x="4143377" y="2147943"/>
            <a:ext cx="411480" cy="411480"/>
          </a:xfrm>
          <a:prstGeom prst="ellipse">
            <a:avLst/>
          </a:prstGeom>
          <a:solidFill>
            <a:srgbClr val="7AC5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orbel" panose="020B0503020204020204"/>
            </a:endParaRPr>
          </a:p>
        </p:txBody>
      </p:sp>
      <p:sp>
        <p:nvSpPr>
          <p:cNvPr id="8" name="TextBox 7">
            <a:extLst>
              <a:ext uri="{FF2B5EF4-FFF2-40B4-BE49-F238E27FC236}">
                <a16:creationId xmlns:a16="http://schemas.microsoft.com/office/drawing/2014/main" id="{32400F55-BCB0-08C6-D9EB-28EE8D1809AC}"/>
              </a:ext>
            </a:extLst>
          </p:cNvPr>
          <p:cNvSpPr txBox="1"/>
          <p:nvPr/>
        </p:nvSpPr>
        <p:spPr>
          <a:xfrm>
            <a:off x="4641319" y="3128491"/>
            <a:ext cx="4069590" cy="830997"/>
          </a:xfrm>
          <a:prstGeom prst="rect">
            <a:avLst/>
          </a:prstGeom>
          <a:noFill/>
        </p:spPr>
        <p:txBody>
          <a:bodyPr wrap="square">
            <a:spAutoFit/>
          </a:bodyPr>
          <a:lstStyle/>
          <a:p>
            <a:pPr lvl="0">
              <a:defRPr/>
            </a:pPr>
            <a:r>
              <a:rPr lang="en-US" sz="1600" dirty="0">
                <a:solidFill>
                  <a:srgbClr val="002060"/>
                </a:solidFill>
                <a:cs typeface="Arial" panose="020B0604020202020204" pitchFamily="34" charset="0"/>
              </a:rPr>
              <a:t>To that end, they share many recommendations and ideas about how to improve implementation. </a:t>
            </a:r>
          </a:p>
        </p:txBody>
      </p:sp>
      <p:sp>
        <p:nvSpPr>
          <p:cNvPr id="9" name="Oval 8">
            <a:extLst>
              <a:ext uri="{FF2B5EF4-FFF2-40B4-BE49-F238E27FC236}">
                <a16:creationId xmlns:a16="http://schemas.microsoft.com/office/drawing/2014/main" id="{7CE8AA52-2C6E-E64A-B348-ECBF6D76423F}"/>
              </a:ext>
            </a:extLst>
          </p:cNvPr>
          <p:cNvSpPr>
            <a:spLocks noChangeAspect="1"/>
          </p:cNvSpPr>
          <p:nvPr/>
        </p:nvSpPr>
        <p:spPr>
          <a:xfrm>
            <a:off x="239222" y="3073093"/>
            <a:ext cx="411480" cy="411480"/>
          </a:xfrm>
          <a:prstGeom prst="ellipse">
            <a:avLst/>
          </a:prstGeom>
          <a:solidFill>
            <a:srgbClr val="CC9A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orbel" panose="020B0503020204020204"/>
            </a:endParaRPr>
          </a:p>
        </p:txBody>
      </p:sp>
      <p:sp>
        <p:nvSpPr>
          <p:cNvPr id="2" name="Rectangle 1">
            <a:extLst>
              <a:ext uri="{FF2B5EF4-FFF2-40B4-BE49-F238E27FC236}">
                <a16:creationId xmlns:a16="http://schemas.microsoft.com/office/drawing/2014/main" id="{D689CD39-F6B5-9376-6D32-94222447189F}"/>
              </a:ext>
            </a:extLst>
          </p:cNvPr>
          <p:cNvSpPr/>
          <p:nvPr/>
        </p:nvSpPr>
        <p:spPr>
          <a:xfrm>
            <a:off x="729552" y="2145997"/>
            <a:ext cx="3150995" cy="830997"/>
          </a:xfrm>
          <a:prstGeom prst="rect">
            <a:avLst/>
          </a:prstGeom>
        </p:spPr>
        <p:txBody>
          <a:bodyPr wrap="square">
            <a:spAutoFit/>
          </a:bodyPr>
          <a:lstStyle/>
          <a:p>
            <a:pPr lvl="0">
              <a:defRPr/>
            </a:pPr>
            <a:r>
              <a:rPr lang="en-US" sz="1600" dirty="0">
                <a:solidFill>
                  <a:srgbClr val="002060"/>
                </a:solidFill>
                <a:cs typeface="Arial" panose="020B0604020202020204" pitchFamily="34" charset="0"/>
              </a:rPr>
              <a:t>Many are optimistic about </a:t>
            </a:r>
            <a:r>
              <a:rPr lang="en-US" sz="1600" dirty="0" err="1">
                <a:solidFill>
                  <a:srgbClr val="002060"/>
                </a:solidFill>
                <a:cs typeface="Arial" panose="020B0604020202020204" pitchFamily="34" charset="0"/>
              </a:rPr>
              <a:t>CalAIM</a:t>
            </a:r>
            <a:r>
              <a:rPr lang="en-US" sz="1600" dirty="0">
                <a:solidFill>
                  <a:srgbClr val="002060"/>
                </a:solidFill>
                <a:cs typeface="Arial" panose="020B0604020202020204" pitchFamily="34" charset="0"/>
              </a:rPr>
              <a:t>, and express agreement with </a:t>
            </a:r>
            <a:r>
              <a:rPr lang="en-US" sz="1600" dirty="0" err="1">
                <a:solidFill>
                  <a:srgbClr val="002060"/>
                </a:solidFill>
                <a:cs typeface="Arial" panose="020B0604020202020204" pitchFamily="34" charset="0"/>
              </a:rPr>
              <a:t>CalAIM’s</a:t>
            </a:r>
            <a:r>
              <a:rPr lang="en-US" sz="1600" dirty="0">
                <a:solidFill>
                  <a:srgbClr val="002060"/>
                </a:solidFill>
                <a:cs typeface="Arial" panose="020B0604020202020204" pitchFamily="34" charset="0"/>
              </a:rPr>
              <a:t> goals and objectives. </a:t>
            </a:r>
          </a:p>
        </p:txBody>
      </p:sp>
      <p:sp>
        <p:nvSpPr>
          <p:cNvPr id="3" name="Oval 2">
            <a:extLst>
              <a:ext uri="{FF2B5EF4-FFF2-40B4-BE49-F238E27FC236}">
                <a16:creationId xmlns:a16="http://schemas.microsoft.com/office/drawing/2014/main" id="{779C75CF-4F6A-C04F-435F-3819E2ACF94A}"/>
              </a:ext>
            </a:extLst>
          </p:cNvPr>
          <p:cNvSpPr>
            <a:spLocks noChangeAspect="1"/>
          </p:cNvSpPr>
          <p:nvPr/>
        </p:nvSpPr>
        <p:spPr>
          <a:xfrm>
            <a:off x="227573" y="4824144"/>
            <a:ext cx="411480" cy="411480"/>
          </a:xfrm>
          <a:prstGeom prst="ellipse">
            <a:avLst/>
          </a:prstGeom>
          <a:solidFill>
            <a:srgbClr val="A4DA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orbel" panose="020B0503020204020204"/>
            </a:endParaRPr>
          </a:p>
        </p:txBody>
      </p:sp>
      <p:sp>
        <p:nvSpPr>
          <p:cNvPr id="4" name="Rectangle 3">
            <a:extLst>
              <a:ext uri="{FF2B5EF4-FFF2-40B4-BE49-F238E27FC236}">
                <a16:creationId xmlns:a16="http://schemas.microsoft.com/office/drawing/2014/main" id="{A9C010DB-6FE8-64AC-973D-16E80326150A}"/>
              </a:ext>
            </a:extLst>
          </p:cNvPr>
          <p:cNvSpPr/>
          <p:nvPr/>
        </p:nvSpPr>
        <p:spPr>
          <a:xfrm>
            <a:off x="729551" y="4824145"/>
            <a:ext cx="3150995" cy="1077218"/>
          </a:xfrm>
          <a:prstGeom prst="rect">
            <a:avLst/>
          </a:prstGeom>
        </p:spPr>
        <p:txBody>
          <a:bodyPr wrap="square">
            <a:spAutoFit/>
          </a:bodyPr>
          <a:lstStyle/>
          <a:p>
            <a:pPr lvl="0">
              <a:defRPr/>
            </a:pPr>
            <a:r>
              <a:rPr lang="en-US" sz="1600" dirty="0">
                <a:solidFill>
                  <a:srgbClr val="002060"/>
                </a:solidFill>
                <a:cs typeface="Arial" panose="020B0604020202020204" pitchFamily="34" charset="0"/>
              </a:rPr>
              <a:t>While some of these challenges are universal, others are unique to individual participants’ work settings and roles.</a:t>
            </a:r>
          </a:p>
        </p:txBody>
      </p:sp>
      <p:sp>
        <p:nvSpPr>
          <p:cNvPr id="5" name="Rectangle 4">
            <a:extLst>
              <a:ext uri="{FF2B5EF4-FFF2-40B4-BE49-F238E27FC236}">
                <a16:creationId xmlns:a16="http://schemas.microsoft.com/office/drawing/2014/main" id="{F83B6C67-82AA-53AF-F45B-079D6F19506D}"/>
              </a:ext>
            </a:extLst>
          </p:cNvPr>
          <p:cNvSpPr/>
          <p:nvPr/>
        </p:nvSpPr>
        <p:spPr>
          <a:xfrm>
            <a:off x="4678956" y="4006165"/>
            <a:ext cx="4271071" cy="1815882"/>
          </a:xfrm>
          <a:prstGeom prst="rect">
            <a:avLst/>
          </a:prstGeom>
        </p:spPr>
        <p:txBody>
          <a:bodyPr wrap="square">
            <a:spAutoFit/>
          </a:bodyPr>
          <a:lstStyle/>
          <a:p>
            <a:pPr lvl="0">
              <a:defRPr/>
            </a:pPr>
            <a:r>
              <a:rPr lang="en-US" sz="1600" dirty="0">
                <a:solidFill>
                  <a:srgbClr val="002060"/>
                </a:solidFill>
                <a:cs typeface="Arial" panose="020B0604020202020204" pitchFamily="34" charset="0"/>
              </a:rPr>
              <a:t>Despite the challenges that participants discuss, some also discuss a few places where things are going well. However, these bright spots are individual to their fields and professions; some of the organizations have found solutions or ways to make things work, but they may not always be replicable throughout the state. </a:t>
            </a:r>
          </a:p>
        </p:txBody>
      </p:sp>
      <p:sp>
        <p:nvSpPr>
          <p:cNvPr id="7" name="Title 1">
            <a:extLst>
              <a:ext uri="{FF2B5EF4-FFF2-40B4-BE49-F238E27FC236}">
                <a16:creationId xmlns:a16="http://schemas.microsoft.com/office/drawing/2014/main" id="{FA24B4C8-D529-BB96-8A3E-2757D5751F18}"/>
              </a:ext>
            </a:extLst>
          </p:cNvPr>
          <p:cNvSpPr txBox="1">
            <a:spLocks/>
          </p:cNvSpPr>
          <p:nvPr/>
        </p:nvSpPr>
        <p:spPr>
          <a:xfrm>
            <a:off x="131138" y="346624"/>
            <a:ext cx="8680359" cy="294671"/>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2200" b="1" kern="1200">
                <a:solidFill>
                  <a:schemeClr val="accent1">
                    <a:lumMod val="50000"/>
                  </a:schemeClr>
                </a:solidFill>
                <a:latin typeface="+mj-lt"/>
                <a:ea typeface="+mj-ea"/>
                <a:cs typeface="+mj-cs"/>
              </a:defRPr>
            </a:lvl1pPr>
          </a:lstStyle>
          <a:p>
            <a:r>
              <a:rPr lang="en-US" altLang="en-US" sz="2800" dirty="0">
                <a:solidFill>
                  <a:srgbClr val="002060"/>
                </a:solidFill>
                <a:cs typeface="Calibri Light"/>
              </a:rPr>
              <a:t>Focus Group Findings</a:t>
            </a:r>
            <a:endParaRPr lang="en-US" sz="2800" dirty="0">
              <a:solidFill>
                <a:srgbClr val="002060"/>
              </a:solidFill>
              <a:cs typeface="Calibri Light"/>
            </a:endParaRPr>
          </a:p>
        </p:txBody>
      </p:sp>
    </p:spTree>
    <p:extLst>
      <p:ext uri="{BB962C8B-B14F-4D97-AF65-F5344CB8AC3E}">
        <p14:creationId xmlns:p14="http://schemas.microsoft.com/office/powerpoint/2010/main" val="1839211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0"/>
                                        </p:tgtEl>
                                        <p:attrNameLst>
                                          <p:attrName>style.visibility</p:attrName>
                                        </p:attrNameLst>
                                      </p:cBhvr>
                                      <p:to>
                                        <p:strVal val="visible"/>
                                      </p:to>
                                    </p:set>
                                    <p:animEffect transition="in" filter="fade">
                                      <p:cBhvr>
                                        <p:cTn id="34" dur="500"/>
                                        <p:tgtEl>
                                          <p:spTgt spid="5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6"/>
                                        </p:tgtEl>
                                        <p:attrNameLst>
                                          <p:attrName>style.visibility</p:attrName>
                                        </p:attrNameLst>
                                      </p:cBhvr>
                                      <p:to>
                                        <p:strVal val="visible"/>
                                      </p:to>
                                    </p:set>
                                    <p:animEffect transition="in" filter="fade">
                                      <p:cBhvr>
                                        <p:cTn id="39" dur="500"/>
                                        <p:tgtEl>
                                          <p:spTgt spid="4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fade">
                                      <p:cBhvr>
                                        <p:cTn id="47" dur="500"/>
                                        <p:tgtEl>
                                          <p:spTgt spid="55"/>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fade">
                                      <p:cBhvr>
                                        <p:cTn id="5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4" grpId="0"/>
      <p:bldP spid="46" grpId="0" animBg="1"/>
      <p:bldP spid="50" grpId="0"/>
      <p:bldP spid="55" grpId="0" animBg="1"/>
      <p:bldP spid="21" grpId="0" animBg="1"/>
      <p:bldP spid="8" grpId="0"/>
      <p:bldP spid="9" grpId="0" animBg="1"/>
      <p:bldP spid="2" grpId="0"/>
      <p:bldP spid="3" grpId="0" animBg="1"/>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394B3-578A-FC42-6F6E-327E09D60ED1}"/>
              </a:ext>
            </a:extLst>
          </p:cNvPr>
          <p:cNvSpPr>
            <a:spLocks noGrp="1"/>
          </p:cNvSpPr>
          <p:nvPr>
            <p:ph type="title"/>
          </p:nvPr>
        </p:nvSpPr>
        <p:spPr>
          <a:xfrm>
            <a:off x="233478" y="2527576"/>
            <a:ext cx="8680359" cy="294671"/>
          </a:xfrm>
        </p:spPr>
        <p:txBody>
          <a:bodyPr/>
          <a:lstStyle/>
          <a:p>
            <a:pPr algn="ctr"/>
            <a:r>
              <a:rPr lang="en-US" dirty="0">
                <a:solidFill>
                  <a:srgbClr val="002060"/>
                </a:solidFill>
                <a:cs typeface="Calibri Light"/>
              </a:rPr>
              <a:t>Full findings available at:</a:t>
            </a:r>
            <a:br>
              <a:rPr lang="en-US" dirty="0">
                <a:solidFill>
                  <a:srgbClr val="002060"/>
                </a:solidFill>
                <a:cs typeface="Calibri Light"/>
              </a:rPr>
            </a:br>
            <a:r>
              <a:rPr lang="en-US" dirty="0">
                <a:solidFill>
                  <a:srgbClr val="002060"/>
                </a:solidFill>
                <a:cs typeface="Calibri Light"/>
              </a:rPr>
              <a:t> </a:t>
            </a:r>
            <a:r>
              <a:rPr lang="en-US" dirty="0">
                <a:solidFill>
                  <a:srgbClr val="002060"/>
                </a:solidFill>
                <a:ea typeface="+mj-lt"/>
                <a:cs typeface="+mj-lt"/>
                <a:hlinkClick r:id="rId2"/>
              </a:rPr>
              <a:t>CalAIM Experiences: Implementer Views After First Year of Reforms.</a:t>
            </a:r>
            <a:br>
              <a:rPr lang="en-US" dirty="0">
                <a:ea typeface="+mj-lt"/>
                <a:cs typeface="+mj-lt"/>
              </a:rPr>
            </a:br>
            <a:endParaRPr lang="en-US" dirty="0">
              <a:solidFill>
                <a:srgbClr val="002060"/>
              </a:solidFill>
              <a:ea typeface="+mj-lt"/>
              <a:cs typeface="+mj-lt"/>
            </a:endParaRPr>
          </a:p>
        </p:txBody>
      </p:sp>
    </p:spTree>
    <p:extLst>
      <p:ext uri="{BB962C8B-B14F-4D97-AF65-F5344CB8AC3E}">
        <p14:creationId xmlns:p14="http://schemas.microsoft.com/office/powerpoint/2010/main" val="1674969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73BCA90-1028-87B7-F5E7-1A9B6A1197C2}"/>
              </a:ext>
            </a:extLst>
          </p:cNvPr>
          <p:cNvGraphicFramePr>
            <a:graphicFrameLocks noChangeAspect="1"/>
          </p:cNvGraphicFramePr>
          <p:nvPr>
            <p:custDataLst>
              <p:tags r:id="rId1"/>
            </p:custDataLst>
            <p:extLst>
              <p:ext uri="{D42A27DB-BD31-4B8C-83A1-F6EECF244321}">
                <p14:modId xmlns:p14="http://schemas.microsoft.com/office/powerpoint/2010/main" val="21475862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6" imgW="503" imgH="503" progId="TCLayout.ActiveDocument.1">
                  <p:embed/>
                </p:oleObj>
              </mc:Choice>
              <mc:Fallback>
                <p:oleObj name="think-cell Slide" r:id="rId6" imgW="503" imgH="503"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96212BF-29B5-B88A-6745-76634C8DC5CC}"/>
              </a:ext>
            </a:extLst>
          </p:cNvPr>
          <p:cNvSpPr>
            <a:spLocks noGrp="1"/>
          </p:cNvSpPr>
          <p:nvPr>
            <p:ph type="title"/>
          </p:nvPr>
        </p:nvSpPr>
        <p:spPr/>
        <p:txBody>
          <a:bodyPr vert="horz"/>
          <a:lstStyle/>
          <a:p>
            <a:fld id="{02F402BE-59F5-4309-8513-FD2D6AF981B3}" type="datetime'Agenda'">
              <a:rPr lang="en-US" altLang="en-US" smtClean="0">
                <a:effectLst/>
              </a:rPr>
              <a:pPr/>
              <a:t>Agenda</a:t>
            </a:fld>
            <a:endParaRPr lang="en-US"/>
          </a:p>
        </p:txBody>
      </p:sp>
      <p:sp>
        <p:nvSpPr>
          <p:cNvPr id="3" name="Text Placeholder 2">
            <a:extLst>
              <a:ext uri="{FF2B5EF4-FFF2-40B4-BE49-F238E27FC236}">
                <a16:creationId xmlns:a16="http://schemas.microsoft.com/office/drawing/2014/main" id="{36768470-C13E-EB24-DD86-91534BC62653}"/>
              </a:ext>
            </a:extLst>
          </p:cNvPr>
          <p:cNvSpPr>
            <a:spLocks noGrp="1"/>
          </p:cNvSpPr>
          <p:nvPr>
            <p:custDataLst>
              <p:tags r:id="rId2"/>
            </p:custDataLst>
          </p:nvPr>
        </p:nvSpPr>
        <p:spPr bwMode="auto">
          <a:xfrm>
            <a:off x="2793999" y="2855913"/>
            <a:ext cx="3556000" cy="382588"/>
          </a:xfrm>
          <a:prstGeom prst="rect">
            <a:avLst/>
          </a:prstGeom>
          <a:solidFill>
            <a:schemeClr val="accent1"/>
          </a:solidFill>
          <a:ln w="38100" cap="flat" cmpd="sng" algn="ctr">
            <a:solidFill>
              <a:schemeClr val="bg1"/>
            </a:solidFill>
            <a:prstDash val="solid"/>
            <a:round/>
            <a:headEnd type="none" w="med" len="med"/>
            <a:tailEnd type="none" w="med" len="med"/>
          </a:ln>
          <a:effectLst/>
        </p:spPr>
        <p:txBody>
          <a:bodyPr vert="horz" wrap="none" lIns="80963" tIns="82550" rIns="0" bIns="80963"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r>
              <a:rPr lang="en-US" altLang="en-US" b="1" dirty="0">
                <a:solidFill>
                  <a:schemeClr val="bg1"/>
                </a:solidFill>
                <a:effectLst/>
              </a:rPr>
              <a:t>CalAIM in Context: The Medi-Cal System</a:t>
            </a:r>
            <a:endParaRPr lang="en-US" b="1" dirty="0">
              <a:solidFill>
                <a:schemeClr val="bg1"/>
              </a:solidFill>
            </a:endParaRPr>
          </a:p>
        </p:txBody>
      </p:sp>
      <p:sp>
        <p:nvSpPr>
          <p:cNvPr id="10" name="Text Placeholder 2">
            <a:hlinkClick r:id="rId8" action="ppaction://hlinksldjump"/>
            <a:extLst>
              <a:ext uri="{FF2B5EF4-FFF2-40B4-BE49-F238E27FC236}">
                <a16:creationId xmlns:a16="http://schemas.microsoft.com/office/drawing/2014/main" id="{4AD721B4-D6AD-97F0-13EE-D1DA90A23955}"/>
              </a:ext>
            </a:extLst>
          </p:cNvPr>
          <p:cNvSpPr>
            <a:spLocks noGrp="1"/>
          </p:cNvSpPr>
          <p:nvPr>
            <p:custDataLst>
              <p:tags r:id="rId3"/>
            </p:custDataLst>
          </p:nvPr>
        </p:nvSpPr>
        <p:spPr bwMode="auto">
          <a:xfrm>
            <a:off x="2794000" y="3238500"/>
            <a:ext cx="3556000" cy="381000"/>
          </a:xfrm>
          <a:prstGeom prst="rect">
            <a:avLst/>
          </a:prstGeom>
          <a:solidFill>
            <a:schemeClr val="bg2"/>
          </a:solidFill>
          <a:ln w="38100" cap="flat" cmpd="sng" algn="ctr">
            <a:solidFill>
              <a:schemeClr val="bg1"/>
            </a:solidFill>
            <a:prstDash val="solid"/>
            <a:round/>
            <a:headEnd type="none" w="med" len="med"/>
            <a:tailEnd type="none" w="med" len="med"/>
          </a:ln>
          <a:effectLst/>
        </p:spPr>
        <p:txBody>
          <a:bodyPr vert="horz" wrap="none" lIns="80963" tIns="80963" rIns="0" bIns="80963"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r>
              <a:rPr lang="en-US" altLang="en-US" dirty="0">
                <a:solidFill>
                  <a:schemeClr val="tx1"/>
                </a:solidFill>
                <a:effectLst/>
              </a:rPr>
              <a:t>CalAIM Overview</a:t>
            </a:r>
            <a:endParaRPr lang="en-US" dirty="0">
              <a:solidFill>
                <a:schemeClr val="tx1"/>
              </a:solidFill>
            </a:endParaRPr>
          </a:p>
        </p:txBody>
      </p:sp>
      <p:sp>
        <p:nvSpPr>
          <p:cNvPr id="22" name="Text Placeholder 2">
            <a:hlinkClick r:id="rId9" action="ppaction://hlinksldjump"/>
            <a:extLst>
              <a:ext uri="{FF2B5EF4-FFF2-40B4-BE49-F238E27FC236}">
                <a16:creationId xmlns:a16="http://schemas.microsoft.com/office/drawing/2014/main" id="{6835A313-6219-BFA6-BB82-192F8EFF6D2C}"/>
              </a:ext>
            </a:extLst>
          </p:cNvPr>
          <p:cNvSpPr>
            <a:spLocks noGrp="1"/>
          </p:cNvSpPr>
          <p:nvPr>
            <p:custDataLst>
              <p:tags r:id="rId4"/>
            </p:custDataLst>
          </p:nvPr>
        </p:nvSpPr>
        <p:spPr bwMode="auto">
          <a:xfrm>
            <a:off x="2794000" y="3619500"/>
            <a:ext cx="3556000" cy="382588"/>
          </a:xfrm>
          <a:prstGeom prst="rect">
            <a:avLst/>
          </a:prstGeom>
          <a:solidFill>
            <a:schemeClr val="bg2"/>
          </a:solidFill>
          <a:ln w="38100" cap="flat" cmpd="sng" algn="ctr">
            <a:solidFill>
              <a:schemeClr val="bg1"/>
            </a:solidFill>
            <a:prstDash val="solid"/>
            <a:round/>
            <a:headEnd type="none" w="med" len="med"/>
            <a:tailEnd type="none" w="med" len="med"/>
          </a:ln>
          <a:effectLst/>
        </p:spPr>
        <p:txBody>
          <a:bodyPr vert="horz" wrap="none" lIns="80963" tIns="80963" rIns="0" bIns="8255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r>
              <a:rPr lang="en-US" dirty="0">
                <a:solidFill>
                  <a:schemeClr val="tx1"/>
                </a:solidFill>
              </a:rPr>
              <a:t>CalAIM Experiences to date</a:t>
            </a:r>
          </a:p>
        </p:txBody>
      </p:sp>
    </p:spTree>
    <p:extLst>
      <p:ext uri="{BB962C8B-B14F-4D97-AF65-F5344CB8AC3E}">
        <p14:creationId xmlns:p14="http://schemas.microsoft.com/office/powerpoint/2010/main" val="2095627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Object 26" hidden="1">
            <a:extLst>
              <a:ext uri="{FF2B5EF4-FFF2-40B4-BE49-F238E27FC236}">
                <a16:creationId xmlns:a16="http://schemas.microsoft.com/office/drawing/2014/main" id="{5268ACA9-25C4-45B5-A31C-29B9B78F4FE1}"/>
              </a:ext>
            </a:extLst>
          </p:cNvPr>
          <p:cNvGraphicFramePr>
            <a:graphicFrameLocks noChangeAspect="1"/>
          </p:cNvGraphicFramePr>
          <p:nvPr>
            <p:custDataLst>
              <p:tags r:id="rId1"/>
            </p:custDataLst>
            <p:extLst>
              <p:ext uri="{D42A27DB-BD31-4B8C-83A1-F6EECF244321}">
                <p14:modId xmlns:p14="http://schemas.microsoft.com/office/powerpoint/2010/main" val="38294021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3" imgH="503" progId="TCLayout.ActiveDocument.1">
                  <p:embed/>
                </p:oleObj>
              </mc:Choice>
              <mc:Fallback>
                <p:oleObj name="think-cell Slide" r:id="rId4" imgW="503" imgH="503" progId="TCLayout.ActiveDocument.1">
                  <p:embed/>
                  <p:pic>
                    <p:nvPicPr>
                      <p:cNvPr id="27" name="Object 26" hidden="1">
                        <a:extLst>
                          <a:ext uri="{FF2B5EF4-FFF2-40B4-BE49-F238E27FC236}">
                            <a16:creationId xmlns:a16="http://schemas.microsoft.com/office/drawing/2014/main" id="{5268ACA9-25C4-45B5-A31C-29B9B78F4FE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a:extLst>
              <a:ext uri="{FF2B5EF4-FFF2-40B4-BE49-F238E27FC236}">
                <a16:creationId xmlns:a16="http://schemas.microsoft.com/office/drawing/2014/main" id="{48BCA64D-82C2-4113-9047-EDE3751CF7BC}"/>
              </a:ext>
            </a:extLst>
          </p:cNvPr>
          <p:cNvSpPr/>
          <p:nvPr/>
        </p:nvSpPr>
        <p:spPr>
          <a:xfrm>
            <a:off x="265435" y="1382787"/>
            <a:ext cx="8649965" cy="4999538"/>
          </a:xfrm>
          <a:prstGeom prst="rect">
            <a:avLst/>
          </a:prstGeom>
          <a:no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800066E-9BE4-456E-B51D-DA9F0C44092C}"/>
              </a:ext>
            </a:extLst>
          </p:cNvPr>
          <p:cNvSpPr>
            <a:spLocks noGrp="1"/>
          </p:cNvSpPr>
          <p:nvPr>
            <p:ph type="title"/>
          </p:nvPr>
        </p:nvSpPr>
        <p:spPr>
          <a:xfrm>
            <a:off x="161263" y="145718"/>
            <a:ext cx="8754137" cy="294671"/>
          </a:xfrm>
        </p:spPr>
        <p:txBody>
          <a:bodyPr vert="horz"/>
          <a:lstStyle/>
          <a:p>
            <a:r>
              <a:rPr lang="en-US" dirty="0">
                <a:solidFill>
                  <a:srgbClr val="002060"/>
                </a:solidFill>
              </a:rPr>
              <a:t>Medi-Cal coverage is comprehensive, but it is a complex system to navigate</a:t>
            </a:r>
          </a:p>
        </p:txBody>
      </p:sp>
      <p:grpSp>
        <p:nvGrpSpPr>
          <p:cNvPr id="7" name="Group 6">
            <a:extLst>
              <a:ext uri="{FF2B5EF4-FFF2-40B4-BE49-F238E27FC236}">
                <a16:creationId xmlns:a16="http://schemas.microsoft.com/office/drawing/2014/main" id="{5DA215D6-FDDA-6077-22AB-AA59820BF992}"/>
              </a:ext>
            </a:extLst>
          </p:cNvPr>
          <p:cNvGrpSpPr/>
          <p:nvPr/>
        </p:nvGrpSpPr>
        <p:grpSpPr>
          <a:xfrm>
            <a:off x="5352116" y="756028"/>
            <a:ext cx="2967454" cy="276999"/>
            <a:chOff x="4336115" y="719084"/>
            <a:chExt cx="2967454" cy="276999"/>
          </a:xfrm>
        </p:grpSpPr>
        <p:sp>
          <p:nvSpPr>
            <p:cNvPr id="62" name="Rectangle 61">
              <a:extLst>
                <a:ext uri="{FF2B5EF4-FFF2-40B4-BE49-F238E27FC236}">
                  <a16:creationId xmlns:a16="http://schemas.microsoft.com/office/drawing/2014/main" id="{E11F7DF1-0FF0-46E8-A638-E3DFEE23F5FE}"/>
                </a:ext>
              </a:extLst>
            </p:cNvPr>
            <p:cNvSpPr/>
            <p:nvPr/>
          </p:nvSpPr>
          <p:spPr>
            <a:xfrm>
              <a:off x="4336115" y="767209"/>
              <a:ext cx="202763" cy="1703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988717DE-E44E-4EB6-92A3-4342F523D132}"/>
                </a:ext>
              </a:extLst>
            </p:cNvPr>
            <p:cNvSpPr txBox="1"/>
            <p:nvPr/>
          </p:nvSpPr>
          <p:spPr>
            <a:xfrm>
              <a:off x="4543026" y="719084"/>
              <a:ext cx="2760543" cy="276999"/>
            </a:xfrm>
            <a:prstGeom prst="rect">
              <a:avLst/>
            </a:prstGeom>
            <a:noFill/>
          </p:spPr>
          <p:txBody>
            <a:bodyPr wrap="square" rtlCol="0">
              <a:spAutoFit/>
            </a:bodyPr>
            <a:lstStyle/>
            <a:p>
              <a:r>
                <a:rPr lang="en-US" sz="1200" dirty="0"/>
                <a:t>Mental Health Plans (counties)</a:t>
              </a:r>
            </a:p>
          </p:txBody>
        </p:sp>
      </p:grpSp>
      <p:grpSp>
        <p:nvGrpSpPr>
          <p:cNvPr id="8" name="Group 7">
            <a:extLst>
              <a:ext uri="{FF2B5EF4-FFF2-40B4-BE49-F238E27FC236}">
                <a16:creationId xmlns:a16="http://schemas.microsoft.com/office/drawing/2014/main" id="{6F81E718-51C8-B364-976C-C9AC8110612F}"/>
              </a:ext>
            </a:extLst>
          </p:cNvPr>
          <p:cNvGrpSpPr/>
          <p:nvPr/>
        </p:nvGrpSpPr>
        <p:grpSpPr>
          <a:xfrm>
            <a:off x="5961711" y="1058387"/>
            <a:ext cx="3228909" cy="276999"/>
            <a:chOff x="4336115" y="929083"/>
            <a:chExt cx="3228909" cy="276999"/>
          </a:xfrm>
        </p:grpSpPr>
        <p:sp>
          <p:nvSpPr>
            <p:cNvPr id="66" name="Rectangle 65">
              <a:extLst>
                <a:ext uri="{FF2B5EF4-FFF2-40B4-BE49-F238E27FC236}">
                  <a16:creationId xmlns:a16="http://schemas.microsoft.com/office/drawing/2014/main" id="{2E7BEC85-BC2C-47F3-8431-0AD161657423}"/>
                </a:ext>
              </a:extLst>
            </p:cNvPr>
            <p:cNvSpPr/>
            <p:nvPr/>
          </p:nvSpPr>
          <p:spPr>
            <a:xfrm>
              <a:off x="4336115" y="977208"/>
              <a:ext cx="202763" cy="1703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a:extLst>
                <a:ext uri="{FF2B5EF4-FFF2-40B4-BE49-F238E27FC236}">
                  <a16:creationId xmlns:a16="http://schemas.microsoft.com/office/drawing/2014/main" id="{0BFAD18E-0A07-43EF-BFEF-E0D4B041939C}"/>
                </a:ext>
              </a:extLst>
            </p:cNvPr>
            <p:cNvSpPr txBox="1"/>
            <p:nvPr/>
          </p:nvSpPr>
          <p:spPr>
            <a:xfrm>
              <a:off x="4542244" y="929083"/>
              <a:ext cx="3022780" cy="276999"/>
            </a:xfrm>
            <a:prstGeom prst="rect">
              <a:avLst/>
            </a:prstGeom>
            <a:noFill/>
          </p:spPr>
          <p:txBody>
            <a:bodyPr wrap="square" rtlCol="0">
              <a:spAutoFit/>
            </a:bodyPr>
            <a:lstStyle/>
            <a:p>
              <a:r>
                <a:rPr lang="en-US" sz="1200" dirty="0"/>
                <a:t>Substance Use Services (counties)</a:t>
              </a:r>
            </a:p>
          </p:txBody>
        </p:sp>
      </p:grpSp>
      <p:grpSp>
        <p:nvGrpSpPr>
          <p:cNvPr id="11" name="Group 10">
            <a:extLst>
              <a:ext uri="{FF2B5EF4-FFF2-40B4-BE49-F238E27FC236}">
                <a16:creationId xmlns:a16="http://schemas.microsoft.com/office/drawing/2014/main" id="{430BB3C3-9B4C-683B-CEE7-159977A56793}"/>
              </a:ext>
            </a:extLst>
          </p:cNvPr>
          <p:cNvGrpSpPr/>
          <p:nvPr/>
        </p:nvGrpSpPr>
        <p:grpSpPr>
          <a:xfrm>
            <a:off x="266744" y="801911"/>
            <a:ext cx="2166087" cy="276999"/>
            <a:chOff x="6846670" y="515455"/>
            <a:chExt cx="2166087" cy="276999"/>
          </a:xfrm>
        </p:grpSpPr>
        <p:sp>
          <p:nvSpPr>
            <p:cNvPr id="63" name="Rectangle 62">
              <a:extLst>
                <a:ext uri="{FF2B5EF4-FFF2-40B4-BE49-F238E27FC236}">
                  <a16:creationId xmlns:a16="http://schemas.microsoft.com/office/drawing/2014/main" id="{22843869-EF12-4D7B-8072-E4BC43077729}"/>
                </a:ext>
              </a:extLst>
            </p:cNvPr>
            <p:cNvSpPr/>
            <p:nvPr/>
          </p:nvSpPr>
          <p:spPr>
            <a:xfrm>
              <a:off x="6846670" y="553955"/>
              <a:ext cx="202763" cy="17030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61CBD4AC-EDE4-4878-9289-904A47C26E8E}"/>
                </a:ext>
              </a:extLst>
            </p:cNvPr>
            <p:cNvSpPr txBox="1"/>
            <p:nvPr/>
          </p:nvSpPr>
          <p:spPr>
            <a:xfrm>
              <a:off x="7060313" y="515455"/>
              <a:ext cx="1952444" cy="276999"/>
            </a:xfrm>
            <a:prstGeom prst="rect">
              <a:avLst/>
            </a:prstGeom>
            <a:noFill/>
          </p:spPr>
          <p:txBody>
            <a:bodyPr wrap="square" rtlCol="0">
              <a:spAutoFit/>
            </a:bodyPr>
            <a:lstStyle/>
            <a:p>
              <a:r>
                <a:rPr lang="en-US" sz="1200" dirty="0"/>
                <a:t>State Fee-for-Service System</a:t>
              </a:r>
            </a:p>
          </p:txBody>
        </p:sp>
      </p:grpSp>
      <p:grpSp>
        <p:nvGrpSpPr>
          <p:cNvPr id="21" name="Group 20">
            <a:extLst>
              <a:ext uri="{FF2B5EF4-FFF2-40B4-BE49-F238E27FC236}">
                <a16:creationId xmlns:a16="http://schemas.microsoft.com/office/drawing/2014/main" id="{0B06A50C-A177-B1B7-1D4C-74217D8D1330}"/>
              </a:ext>
            </a:extLst>
          </p:cNvPr>
          <p:cNvGrpSpPr/>
          <p:nvPr/>
        </p:nvGrpSpPr>
        <p:grpSpPr>
          <a:xfrm flipH="1">
            <a:off x="2695590" y="1974059"/>
            <a:ext cx="1097479" cy="1722616"/>
            <a:chOff x="5145989" y="2909811"/>
            <a:chExt cx="1100411" cy="1722616"/>
          </a:xfrm>
        </p:grpSpPr>
        <p:sp>
          <p:nvSpPr>
            <p:cNvPr id="106" name="Freeform: Shape 105">
              <a:extLst>
                <a:ext uri="{FF2B5EF4-FFF2-40B4-BE49-F238E27FC236}">
                  <a16:creationId xmlns:a16="http://schemas.microsoft.com/office/drawing/2014/main" id="{2A78AE68-1895-4BAD-A02C-CE02D5AFE0CE}"/>
                </a:ext>
              </a:extLst>
            </p:cNvPr>
            <p:cNvSpPr/>
            <p:nvPr/>
          </p:nvSpPr>
          <p:spPr>
            <a:xfrm flipH="1">
              <a:off x="5145989" y="3272262"/>
              <a:ext cx="1100411" cy="1360165"/>
            </a:xfrm>
            <a:custGeom>
              <a:avLst/>
              <a:gdLst>
                <a:gd name="connsiteX0" fmla="*/ 1028165 w 1178062"/>
                <a:gd name="connsiteY0" fmla="*/ 513934 h 1456146"/>
                <a:gd name="connsiteX1" fmla="*/ 1004610 w 1178062"/>
                <a:gd name="connsiteY1" fmla="*/ 516075 h 1456146"/>
                <a:gd name="connsiteX2" fmla="*/ 953217 w 1178062"/>
                <a:gd name="connsiteY2" fmla="*/ 456116 h 1456146"/>
                <a:gd name="connsiteX3" fmla="*/ 771198 w 1178062"/>
                <a:gd name="connsiteY3" fmla="*/ 383309 h 1456146"/>
                <a:gd name="connsiteX4" fmla="*/ 653422 w 1178062"/>
                <a:gd name="connsiteY4" fmla="*/ 111352 h 1456146"/>
                <a:gd name="connsiteX5" fmla="*/ 492818 w 1178062"/>
                <a:gd name="connsiteY5" fmla="*/ 0 h 1456146"/>
                <a:gd name="connsiteX6" fmla="*/ 392172 w 1178062"/>
                <a:gd name="connsiteY6" fmla="*/ 32121 h 1456146"/>
                <a:gd name="connsiteX7" fmla="*/ 102870 w 1178062"/>
                <a:gd name="connsiteY7" fmla="*/ 226988 h 1456146"/>
                <a:gd name="connsiteX8" fmla="*/ 66466 w 1178062"/>
                <a:gd name="connsiteY8" fmla="*/ 278381 h 1456146"/>
                <a:gd name="connsiteX9" fmla="*/ 2225 w 1178062"/>
                <a:gd name="connsiteY9" fmla="*/ 556762 h 1456146"/>
                <a:gd name="connsiteX10" fmla="*/ 66361 w 1178062"/>
                <a:gd name="connsiteY10" fmla="*/ 659525 h 1456146"/>
                <a:gd name="connsiteX11" fmla="*/ 66466 w 1178062"/>
                <a:gd name="connsiteY11" fmla="*/ 659549 h 1456146"/>
                <a:gd name="connsiteX12" fmla="*/ 85739 w 1178062"/>
                <a:gd name="connsiteY12" fmla="*/ 661690 h 1456146"/>
                <a:gd name="connsiteX13" fmla="*/ 169253 w 1178062"/>
                <a:gd name="connsiteY13" fmla="*/ 595307 h 1456146"/>
                <a:gd name="connsiteX14" fmla="*/ 224929 w 1178062"/>
                <a:gd name="connsiteY14" fmla="*/ 351188 h 1456146"/>
                <a:gd name="connsiteX15" fmla="*/ 278678 w 1178062"/>
                <a:gd name="connsiteY15" fmla="*/ 314785 h 1456146"/>
                <a:gd name="connsiteX16" fmla="*/ 267329 w 1178062"/>
                <a:gd name="connsiteY16" fmla="*/ 404723 h 1456146"/>
                <a:gd name="connsiteX17" fmla="*/ 80814 w 1178062"/>
                <a:gd name="connsiteY17" fmla="*/ 963626 h 1456146"/>
                <a:gd name="connsiteX18" fmla="*/ 233923 w 1178062"/>
                <a:gd name="connsiteY18" fmla="*/ 963626 h 1456146"/>
                <a:gd name="connsiteX19" fmla="*/ 233923 w 1178062"/>
                <a:gd name="connsiteY19" fmla="*/ 970051 h 1456146"/>
                <a:gd name="connsiteX20" fmla="*/ 150195 w 1178062"/>
                <a:gd name="connsiteY20" fmla="*/ 1349077 h 1456146"/>
                <a:gd name="connsiteX21" fmla="*/ 214332 w 1178062"/>
                <a:gd name="connsiteY21" fmla="*/ 1451840 h 1456146"/>
                <a:gd name="connsiteX22" fmla="*/ 214437 w 1178062"/>
                <a:gd name="connsiteY22" fmla="*/ 1451864 h 1456146"/>
                <a:gd name="connsiteX23" fmla="*/ 233709 w 1178062"/>
                <a:gd name="connsiteY23" fmla="*/ 1454005 h 1456146"/>
                <a:gd name="connsiteX24" fmla="*/ 317223 w 1178062"/>
                <a:gd name="connsiteY24" fmla="*/ 1387622 h 1456146"/>
                <a:gd name="connsiteX25" fmla="*/ 402879 w 1178062"/>
                <a:gd name="connsiteY25" fmla="*/ 1002171 h 1456146"/>
                <a:gd name="connsiteX26" fmla="*/ 405020 w 1178062"/>
                <a:gd name="connsiteY26" fmla="*/ 989323 h 1456146"/>
                <a:gd name="connsiteX27" fmla="*/ 407162 w 1178062"/>
                <a:gd name="connsiteY27" fmla="*/ 963626 h 1456146"/>
                <a:gd name="connsiteX28" fmla="*/ 501383 w 1178062"/>
                <a:gd name="connsiteY28" fmla="*/ 963626 h 1456146"/>
                <a:gd name="connsiteX29" fmla="*/ 522797 w 1178062"/>
                <a:gd name="connsiteY29" fmla="*/ 1334087 h 1456146"/>
                <a:gd name="connsiteX30" fmla="*/ 608453 w 1178062"/>
                <a:gd name="connsiteY30" fmla="*/ 1415032 h 1456146"/>
                <a:gd name="connsiteX31" fmla="*/ 613164 w 1178062"/>
                <a:gd name="connsiteY31" fmla="*/ 1415032 h 1456146"/>
                <a:gd name="connsiteX32" fmla="*/ 693896 w 1178062"/>
                <a:gd name="connsiteY32" fmla="*/ 1324723 h 1456146"/>
                <a:gd name="connsiteX33" fmla="*/ 693894 w 1178062"/>
                <a:gd name="connsiteY33" fmla="*/ 1324665 h 1456146"/>
                <a:gd name="connsiteX34" fmla="*/ 673123 w 1178062"/>
                <a:gd name="connsiteY34" fmla="*/ 963626 h 1456146"/>
                <a:gd name="connsiteX35" fmla="*/ 744645 w 1178062"/>
                <a:gd name="connsiteY35" fmla="*/ 963626 h 1456146"/>
                <a:gd name="connsiteX36" fmla="*/ 551920 w 1178062"/>
                <a:gd name="connsiteY36" fmla="*/ 387592 h 1456146"/>
                <a:gd name="connsiteX37" fmla="*/ 554061 w 1178062"/>
                <a:gd name="connsiteY37" fmla="*/ 327633 h 1456146"/>
                <a:gd name="connsiteX38" fmla="*/ 622586 w 1178062"/>
                <a:gd name="connsiteY38" fmla="*/ 483955 h 1456146"/>
                <a:gd name="connsiteX39" fmla="*/ 669696 w 1178062"/>
                <a:gd name="connsiteY39" fmla="*/ 528924 h 1456146"/>
                <a:gd name="connsiteX40" fmla="*/ 881694 w 1178062"/>
                <a:gd name="connsiteY40" fmla="*/ 614580 h 1456146"/>
                <a:gd name="connsiteX41" fmla="*/ 873129 w 1178062"/>
                <a:gd name="connsiteY41" fmla="*/ 663831 h 1456146"/>
                <a:gd name="connsiteX42" fmla="*/ 928805 w 1178062"/>
                <a:gd name="connsiteY42" fmla="*/ 779467 h 1456146"/>
                <a:gd name="connsiteX43" fmla="*/ 930946 w 1178062"/>
                <a:gd name="connsiteY43" fmla="*/ 781608 h 1456146"/>
                <a:gd name="connsiteX44" fmla="*/ 958784 w 1178062"/>
                <a:gd name="connsiteY44" fmla="*/ 792315 h 1456146"/>
                <a:gd name="connsiteX45" fmla="*/ 1001612 w 1178062"/>
                <a:gd name="connsiteY45" fmla="*/ 749487 h 1456146"/>
                <a:gd name="connsiteX46" fmla="*/ 984481 w 1178062"/>
                <a:gd name="connsiteY46" fmla="*/ 715225 h 1456146"/>
                <a:gd name="connsiteX47" fmla="*/ 963924 w 1178062"/>
                <a:gd name="connsiteY47" fmla="*/ 663831 h 1456146"/>
                <a:gd name="connsiteX48" fmla="*/ 1028165 w 1178062"/>
                <a:gd name="connsiteY48" fmla="*/ 599590 h 1456146"/>
                <a:gd name="connsiteX49" fmla="*/ 1092407 w 1178062"/>
                <a:gd name="connsiteY49" fmla="*/ 663831 h 1456146"/>
                <a:gd name="connsiteX50" fmla="*/ 1092407 w 1178062"/>
                <a:gd name="connsiteY50" fmla="*/ 1413319 h 1456146"/>
                <a:gd name="connsiteX51" fmla="*/ 1135235 w 1178062"/>
                <a:gd name="connsiteY51" fmla="*/ 1456146 h 1456146"/>
                <a:gd name="connsiteX52" fmla="*/ 1178063 w 1178062"/>
                <a:gd name="connsiteY52" fmla="*/ 1413319 h 1456146"/>
                <a:gd name="connsiteX53" fmla="*/ 1178063 w 1178062"/>
                <a:gd name="connsiteY53" fmla="*/ 663831 h 1456146"/>
                <a:gd name="connsiteX54" fmla="*/ 1028165 w 1178062"/>
                <a:gd name="connsiteY54" fmla="*/ 513934 h 1456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178062" h="1456146">
                  <a:moveTo>
                    <a:pt x="1028165" y="513934"/>
                  </a:moveTo>
                  <a:cubicBezTo>
                    <a:pt x="1020253" y="513583"/>
                    <a:pt x="1012330" y="514302"/>
                    <a:pt x="1004610" y="516075"/>
                  </a:cubicBezTo>
                  <a:cubicBezTo>
                    <a:pt x="998263" y="488914"/>
                    <a:pt x="979089" y="466543"/>
                    <a:pt x="953217" y="456116"/>
                  </a:cubicBezTo>
                  <a:lnTo>
                    <a:pt x="771198" y="383309"/>
                  </a:lnTo>
                  <a:lnTo>
                    <a:pt x="653422" y="111352"/>
                  </a:lnTo>
                  <a:cubicBezTo>
                    <a:pt x="628385" y="44344"/>
                    <a:pt x="564351" y="-53"/>
                    <a:pt x="492818" y="0"/>
                  </a:cubicBezTo>
                  <a:cubicBezTo>
                    <a:pt x="456771" y="150"/>
                    <a:pt x="421640" y="11362"/>
                    <a:pt x="392172" y="32121"/>
                  </a:cubicBezTo>
                  <a:lnTo>
                    <a:pt x="102870" y="226988"/>
                  </a:lnTo>
                  <a:cubicBezTo>
                    <a:pt x="85473" y="239707"/>
                    <a:pt x="72694" y="257749"/>
                    <a:pt x="66466" y="278381"/>
                  </a:cubicBezTo>
                  <a:lnTo>
                    <a:pt x="2225" y="556762"/>
                  </a:lnTo>
                  <a:cubicBezTo>
                    <a:pt x="-8442" y="602851"/>
                    <a:pt x="20274" y="648859"/>
                    <a:pt x="66361" y="659525"/>
                  </a:cubicBezTo>
                  <a:cubicBezTo>
                    <a:pt x="66398" y="659534"/>
                    <a:pt x="66432" y="659540"/>
                    <a:pt x="66466" y="659549"/>
                  </a:cubicBezTo>
                  <a:cubicBezTo>
                    <a:pt x="72730" y="661315"/>
                    <a:pt x="79240" y="662039"/>
                    <a:pt x="85739" y="661690"/>
                  </a:cubicBezTo>
                  <a:cubicBezTo>
                    <a:pt x="125477" y="661251"/>
                    <a:pt x="159859" y="633921"/>
                    <a:pt x="169253" y="595307"/>
                  </a:cubicBezTo>
                  <a:lnTo>
                    <a:pt x="224929" y="351188"/>
                  </a:lnTo>
                  <a:lnTo>
                    <a:pt x="278678" y="314785"/>
                  </a:lnTo>
                  <a:cubicBezTo>
                    <a:pt x="274181" y="346477"/>
                    <a:pt x="270327" y="376671"/>
                    <a:pt x="267329" y="404723"/>
                  </a:cubicBezTo>
                  <a:lnTo>
                    <a:pt x="80814" y="963626"/>
                  </a:lnTo>
                  <a:lnTo>
                    <a:pt x="233923" y="963626"/>
                  </a:lnTo>
                  <a:lnTo>
                    <a:pt x="233923" y="970051"/>
                  </a:lnTo>
                  <a:lnTo>
                    <a:pt x="150195" y="1349077"/>
                  </a:lnTo>
                  <a:cubicBezTo>
                    <a:pt x="139529" y="1395166"/>
                    <a:pt x="168245" y="1441174"/>
                    <a:pt x="214332" y="1451840"/>
                  </a:cubicBezTo>
                  <a:cubicBezTo>
                    <a:pt x="214368" y="1451847"/>
                    <a:pt x="214402" y="1451855"/>
                    <a:pt x="214437" y="1451864"/>
                  </a:cubicBezTo>
                  <a:cubicBezTo>
                    <a:pt x="220700" y="1453630"/>
                    <a:pt x="227210" y="1454354"/>
                    <a:pt x="233709" y="1454005"/>
                  </a:cubicBezTo>
                  <a:cubicBezTo>
                    <a:pt x="273447" y="1453566"/>
                    <a:pt x="307829" y="1426236"/>
                    <a:pt x="317223" y="1387622"/>
                  </a:cubicBezTo>
                  <a:lnTo>
                    <a:pt x="402879" y="1002171"/>
                  </a:lnTo>
                  <a:cubicBezTo>
                    <a:pt x="402879" y="997889"/>
                    <a:pt x="405020" y="993606"/>
                    <a:pt x="405020" y="989323"/>
                  </a:cubicBezTo>
                  <a:lnTo>
                    <a:pt x="407162" y="963626"/>
                  </a:lnTo>
                  <a:lnTo>
                    <a:pt x="501383" y="963626"/>
                  </a:lnTo>
                  <a:lnTo>
                    <a:pt x="522797" y="1334087"/>
                  </a:lnTo>
                  <a:cubicBezTo>
                    <a:pt x="525300" y="1379545"/>
                    <a:pt x="562927" y="1415100"/>
                    <a:pt x="608453" y="1415032"/>
                  </a:cubicBezTo>
                  <a:lnTo>
                    <a:pt x="613164" y="1415032"/>
                  </a:lnTo>
                  <a:cubicBezTo>
                    <a:pt x="660396" y="1412387"/>
                    <a:pt x="696541" y="1371953"/>
                    <a:pt x="693896" y="1324723"/>
                  </a:cubicBezTo>
                  <a:cubicBezTo>
                    <a:pt x="693896" y="1324704"/>
                    <a:pt x="693894" y="1324684"/>
                    <a:pt x="693894" y="1324665"/>
                  </a:cubicBezTo>
                  <a:lnTo>
                    <a:pt x="673123" y="963626"/>
                  </a:lnTo>
                  <a:lnTo>
                    <a:pt x="744645" y="963626"/>
                  </a:lnTo>
                  <a:lnTo>
                    <a:pt x="551920" y="387592"/>
                  </a:lnTo>
                  <a:cubicBezTo>
                    <a:pt x="551920" y="387592"/>
                    <a:pt x="554061" y="329774"/>
                    <a:pt x="554061" y="327633"/>
                  </a:cubicBezTo>
                  <a:lnTo>
                    <a:pt x="622586" y="483955"/>
                  </a:lnTo>
                  <a:cubicBezTo>
                    <a:pt x="631323" y="504863"/>
                    <a:pt x="648402" y="521168"/>
                    <a:pt x="669696" y="528924"/>
                  </a:cubicBezTo>
                  <a:lnTo>
                    <a:pt x="881694" y="614580"/>
                  </a:lnTo>
                  <a:cubicBezTo>
                    <a:pt x="875570" y="630259"/>
                    <a:pt x="872658" y="647007"/>
                    <a:pt x="873129" y="663831"/>
                  </a:cubicBezTo>
                  <a:cubicBezTo>
                    <a:pt x="873041" y="708859"/>
                    <a:pt x="893551" y="751455"/>
                    <a:pt x="928805" y="779467"/>
                  </a:cubicBezTo>
                  <a:lnTo>
                    <a:pt x="930946" y="781608"/>
                  </a:lnTo>
                  <a:cubicBezTo>
                    <a:pt x="938535" y="788572"/>
                    <a:pt x="948484" y="792398"/>
                    <a:pt x="958784" y="792315"/>
                  </a:cubicBezTo>
                  <a:cubicBezTo>
                    <a:pt x="982438" y="792315"/>
                    <a:pt x="1001612" y="773141"/>
                    <a:pt x="1001612" y="749487"/>
                  </a:cubicBezTo>
                  <a:cubicBezTo>
                    <a:pt x="1002295" y="735855"/>
                    <a:pt x="995798" y="722857"/>
                    <a:pt x="984481" y="715225"/>
                  </a:cubicBezTo>
                  <a:cubicBezTo>
                    <a:pt x="971787" y="701051"/>
                    <a:pt x="964506" y="682849"/>
                    <a:pt x="963924" y="663831"/>
                  </a:cubicBezTo>
                  <a:cubicBezTo>
                    <a:pt x="963924" y="628351"/>
                    <a:pt x="992685" y="599590"/>
                    <a:pt x="1028165" y="599590"/>
                  </a:cubicBezTo>
                  <a:cubicBezTo>
                    <a:pt x="1063646" y="599590"/>
                    <a:pt x="1092407" y="628351"/>
                    <a:pt x="1092407" y="663831"/>
                  </a:cubicBezTo>
                  <a:lnTo>
                    <a:pt x="1092407" y="1413319"/>
                  </a:lnTo>
                  <a:cubicBezTo>
                    <a:pt x="1092407" y="1436972"/>
                    <a:pt x="1111581" y="1456146"/>
                    <a:pt x="1135235" y="1456146"/>
                  </a:cubicBezTo>
                  <a:cubicBezTo>
                    <a:pt x="1158889" y="1456146"/>
                    <a:pt x="1178063" y="1436972"/>
                    <a:pt x="1178063" y="1413319"/>
                  </a:cubicBezTo>
                  <a:lnTo>
                    <a:pt x="1178063" y="663831"/>
                  </a:lnTo>
                  <a:cubicBezTo>
                    <a:pt x="1178063" y="581045"/>
                    <a:pt x="1110952" y="513934"/>
                    <a:pt x="1028165" y="513934"/>
                  </a:cubicBezTo>
                  <a:close/>
                </a:path>
              </a:pathLst>
            </a:custGeom>
            <a:solidFill>
              <a:schemeClr val="accent6">
                <a:lumMod val="50000"/>
              </a:schemeClr>
            </a:solidFill>
            <a:ln w="25400" cap="flat">
              <a:solidFill>
                <a:schemeClr val="accent6"/>
              </a:solidFill>
              <a:prstDash val="sysDash"/>
              <a:miter/>
            </a:ln>
          </p:spPr>
          <p:txBody>
            <a:bodyPr rtlCol="0" anchor="ctr"/>
            <a:lstStyle/>
            <a:p>
              <a:endParaRPr lang="en-US" dirty="0">
                <a:ln>
                  <a:solidFill>
                    <a:schemeClr val="accent4"/>
                  </a:solidFill>
                </a:ln>
              </a:endParaRPr>
            </a:p>
          </p:txBody>
        </p:sp>
        <p:sp>
          <p:nvSpPr>
            <p:cNvPr id="107" name="Freeform: Shape 106">
              <a:extLst>
                <a:ext uri="{FF2B5EF4-FFF2-40B4-BE49-F238E27FC236}">
                  <a16:creationId xmlns:a16="http://schemas.microsoft.com/office/drawing/2014/main" id="{F95D46A0-FE59-4402-892D-6118D5351A36}"/>
                </a:ext>
              </a:extLst>
            </p:cNvPr>
            <p:cNvSpPr/>
            <p:nvPr/>
          </p:nvSpPr>
          <p:spPr>
            <a:xfrm flipH="1">
              <a:off x="5602648" y="2909811"/>
              <a:ext cx="317852" cy="317852"/>
            </a:xfrm>
            <a:custGeom>
              <a:avLst/>
              <a:gdLst>
                <a:gd name="connsiteX0" fmla="*/ 342623 w 342622"/>
                <a:gd name="connsiteY0" fmla="*/ 171311 h 342622"/>
                <a:gd name="connsiteX1" fmla="*/ 171311 w 342622"/>
                <a:gd name="connsiteY1" fmla="*/ 342623 h 342622"/>
                <a:gd name="connsiteX2" fmla="*/ 0 w 342622"/>
                <a:gd name="connsiteY2" fmla="*/ 171311 h 342622"/>
                <a:gd name="connsiteX3" fmla="*/ 171311 w 342622"/>
                <a:gd name="connsiteY3" fmla="*/ 0 h 342622"/>
                <a:gd name="connsiteX4" fmla="*/ 342623 w 342622"/>
                <a:gd name="connsiteY4" fmla="*/ 171311 h 3426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2" h="342622">
                  <a:moveTo>
                    <a:pt x="342623" y="171311"/>
                  </a:moveTo>
                  <a:cubicBezTo>
                    <a:pt x="342623" y="265924"/>
                    <a:pt x="265924" y="342623"/>
                    <a:pt x="171311" y="342623"/>
                  </a:cubicBezTo>
                  <a:cubicBezTo>
                    <a:pt x="76698" y="342623"/>
                    <a:pt x="0" y="265924"/>
                    <a:pt x="0" y="171311"/>
                  </a:cubicBezTo>
                  <a:cubicBezTo>
                    <a:pt x="0" y="76699"/>
                    <a:pt x="76698" y="0"/>
                    <a:pt x="171311" y="0"/>
                  </a:cubicBezTo>
                  <a:cubicBezTo>
                    <a:pt x="265924" y="0"/>
                    <a:pt x="342623" y="76699"/>
                    <a:pt x="342623" y="171311"/>
                  </a:cubicBezTo>
                  <a:close/>
                </a:path>
              </a:pathLst>
            </a:custGeom>
            <a:solidFill>
              <a:schemeClr val="accent6">
                <a:lumMod val="50000"/>
              </a:schemeClr>
            </a:solidFill>
            <a:ln w="25400" cap="flat">
              <a:solidFill>
                <a:schemeClr val="accent6"/>
              </a:solidFill>
              <a:prstDash val="sysDash"/>
              <a:miter/>
            </a:ln>
          </p:spPr>
          <p:txBody>
            <a:bodyPr rtlCol="0" anchor="ctr"/>
            <a:lstStyle/>
            <a:p>
              <a:endParaRPr lang="en-US" dirty="0"/>
            </a:p>
          </p:txBody>
        </p:sp>
      </p:grpSp>
      <p:grpSp>
        <p:nvGrpSpPr>
          <p:cNvPr id="12" name="Group 11">
            <a:extLst>
              <a:ext uri="{FF2B5EF4-FFF2-40B4-BE49-F238E27FC236}">
                <a16:creationId xmlns:a16="http://schemas.microsoft.com/office/drawing/2014/main" id="{51B7403B-F0F4-6FE1-DC34-E111170D7669}"/>
              </a:ext>
            </a:extLst>
          </p:cNvPr>
          <p:cNvGrpSpPr/>
          <p:nvPr/>
        </p:nvGrpSpPr>
        <p:grpSpPr>
          <a:xfrm>
            <a:off x="2432831" y="776162"/>
            <a:ext cx="2068730" cy="276999"/>
            <a:chOff x="6846670" y="719084"/>
            <a:chExt cx="2068730" cy="276999"/>
          </a:xfrm>
        </p:grpSpPr>
        <p:sp>
          <p:nvSpPr>
            <p:cNvPr id="103" name="Rectangle 102">
              <a:extLst>
                <a:ext uri="{FF2B5EF4-FFF2-40B4-BE49-F238E27FC236}">
                  <a16:creationId xmlns:a16="http://schemas.microsoft.com/office/drawing/2014/main" id="{4895C64A-3056-4E92-AB43-6E37D5BFC07D}"/>
                </a:ext>
              </a:extLst>
            </p:cNvPr>
            <p:cNvSpPr/>
            <p:nvPr/>
          </p:nvSpPr>
          <p:spPr>
            <a:xfrm>
              <a:off x="6846670" y="767209"/>
              <a:ext cx="202763" cy="170303"/>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TextBox 103">
              <a:extLst>
                <a:ext uri="{FF2B5EF4-FFF2-40B4-BE49-F238E27FC236}">
                  <a16:creationId xmlns:a16="http://schemas.microsoft.com/office/drawing/2014/main" id="{BFDE3DE3-59BC-41BA-A4F5-5EB72FC82492}"/>
                </a:ext>
              </a:extLst>
            </p:cNvPr>
            <p:cNvSpPr txBox="1"/>
            <p:nvPr/>
          </p:nvSpPr>
          <p:spPr>
            <a:xfrm>
              <a:off x="7052799" y="719084"/>
              <a:ext cx="1862601" cy="276999"/>
            </a:xfrm>
            <a:prstGeom prst="rect">
              <a:avLst/>
            </a:prstGeom>
            <a:noFill/>
          </p:spPr>
          <p:txBody>
            <a:bodyPr wrap="square" rtlCol="0">
              <a:spAutoFit/>
            </a:bodyPr>
            <a:lstStyle/>
            <a:p>
              <a:r>
                <a:rPr lang="en-US" sz="1200" dirty="0"/>
                <a:t>Medicare</a:t>
              </a:r>
            </a:p>
          </p:txBody>
        </p:sp>
      </p:grpSp>
      <p:grpSp>
        <p:nvGrpSpPr>
          <p:cNvPr id="30" name="Group 29">
            <a:extLst>
              <a:ext uri="{FF2B5EF4-FFF2-40B4-BE49-F238E27FC236}">
                <a16:creationId xmlns:a16="http://schemas.microsoft.com/office/drawing/2014/main" id="{B7F6BB45-8925-5C16-EEBC-937467C19675}"/>
              </a:ext>
            </a:extLst>
          </p:cNvPr>
          <p:cNvGrpSpPr/>
          <p:nvPr/>
        </p:nvGrpSpPr>
        <p:grpSpPr>
          <a:xfrm>
            <a:off x="5618309" y="3637405"/>
            <a:ext cx="3217713" cy="1570765"/>
            <a:chOff x="5618309" y="3637405"/>
            <a:chExt cx="3217713" cy="1570765"/>
          </a:xfrm>
        </p:grpSpPr>
        <p:grpSp>
          <p:nvGrpSpPr>
            <p:cNvPr id="29" name="Group 28">
              <a:extLst>
                <a:ext uri="{FF2B5EF4-FFF2-40B4-BE49-F238E27FC236}">
                  <a16:creationId xmlns:a16="http://schemas.microsoft.com/office/drawing/2014/main" id="{4F2265DA-7FC1-62FD-7535-58BAC389C98F}"/>
                </a:ext>
              </a:extLst>
            </p:cNvPr>
            <p:cNvGrpSpPr/>
            <p:nvPr/>
          </p:nvGrpSpPr>
          <p:grpSpPr>
            <a:xfrm>
              <a:off x="5618309" y="3637405"/>
              <a:ext cx="3217713" cy="1570765"/>
              <a:chOff x="5618309" y="3637405"/>
              <a:chExt cx="3217713" cy="1570765"/>
            </a:xfrm>
          </p:grpSpPr>
          <p:sp>
            <p:nvSpPr>
              <p:cNvPr id="35" name="Freeform: Shape 34">
                <a:extLst>
                  <a:ext uri="{FF2B5EF4-FFF2-40B4-BE49-F238E27FC236}">
                    <a16:creationId xmlns:a16="http://schemas.microsoft.com/office/drawing/2014/main" id="{B99CA140-A061-42C6-8FF4-71B6FBCC23E6}"/>
                  </a:ext>
                </a:extLst>
              </p:cNvPr>
              <p:cNvSpPr/>
              <p:nvPr/>
            </p:nvSpPr>
            <p:spPr>
              <a:xfrm flipH="1">
                <a:off x="7090739" y="4187121"/>
                <a:ext cx="295275" cy="615782"/>
              </a:xfrm>
              <a:custGeom>
                <a:avLst/>
                <a:gdLst>
                  <a:gd name="connsiteX0" fmla="*/ 0 w 295275"/>
                  <a:gd name="connsiteY0" fmla="*/ 387988 h 615782"/>
                  <a:gd name="connsiteX1" fmla="*/ 30728 w 295275"/>
                  <a:gd name="connsiteY1" fmla="*/ 315417 h 615782"/>
                  <a:gd name="connsiteX2" fmla="*/ 63714 w 295275"/>
                  <a:gd name="connsiteY2" fmla="*/ 182690 h 615782"/>
                  <a:gd name="connsiteX3" fmla="*/ 70837 w 295275"/>
                  <a:gd name="connsiteY3" fmla="*/ 178800 h 615782"/>
                  <a:gd name="connsiteX4" fmla="*/ 124659 w 295275"/>
                  <a:gd name="connsiteY4" fmla="*/ 79269 h 615782"/>
                  <a:gd name="connsiteX5" fmla="*/ 126835 w 295275"/>
                  <a:gd name="connsiteY5" fmla="*/ 78654 h 615782"/>
                  <a:gd name="connsiteX6" fmla="*/ 216624 w 295275"/>
                  <a:gd name="connsiteY6" fmla="*/ 194 h 615782"/>
                  <a:gd name="connsiteX7" fmla="*/ 295275 w 295275"/>
                  <a:gd name="connsiteY7" fmla="*/ 84274 h 615782"/>
                  <a:gd name="connsiteX8" fmla="*/ 295275 w 295275"/>
                  <a:gd name="connsiteY8" fmla="*/ 552494 h 615782"/>
                  <a:gd name="connsiteX9" fmla="*/ 232014 w 295275"/>
                  <a:gd name="connsiteY9" fmla="*/ 615782 h 615782"/>
                  <a:gd name="connsiteX10" fmla="*/ 171622 w 295275"/>
                  <a:gd name="connsiteY10" fmla="*/ 571430 h 615782"/>
                  <a:gd name="connsiteX11" fmla="*/ 61216 w 295275"/>
                  <a:gd name="connsiteY11" fmla="*/ 500820 h 615782"/>
                  <a:gd name="connsiteX12" fmla="*/ 59055 w 295275"/>
                  <a:gd name="connsiteY12" fmla="*/ 480790 h 615782"/>
                  <a:gd name="connsiteX13" fmla="*/ 59055 w 295275"/>
                  <a:gd name="connsiteY13" fmla="*/ 479952 h 615782"/>
                  <a:gd name="connsiteX14" fmla="*/ 0 w 295275"/>
                  <a:gd name="connsiteY14" fmla="*/ 387988 h 61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95275" h="615782">
                    <a:moveTo>
                      <a:pt x="0" y="387988"/>
                    </a:moveTo>
                    <a:cubicBezTo>
                      <a:pt x="-22" y="360632"/>
                      <a:pt x="11068" y="334439"/>
                      <a:pt x="30728" y="315417"/>
                    </a:cubicBezTo>
                    <a:cubicBezTo>
                      <a:pt x="3185" y="269656"/>
                      <a:pt x="17954" y="210232"/>
                      <a:pt x="63714" y="182690"/>
                    </a:cubicBezTo>
                    <a:cubicBezTo>
                      <a:pt x="66033" y="181294"/>
                      <a:pt x="68410" y="179996"/>
                      <a:pt x="70837" y="178800"/>
                    </a:cubicBezTo>
                    <a:cubicBezTo>
                      <a:pt x="58215" y="136453"/>
                      <a:pt x="82312" y="91891"/>
                      <a:pt x="124659" y="79269"/>
                    </a:cubicBezTo>
                    <a:cubicBezTo>
                      <a:pt x="125381" y="79054"/>
                      <a:pt x="126107" y="78849"/>
                      <a:pt x="126835" y="78654"/>
                    </a:cubicBezTo>
                    <a:cubicBezTo>
                      <a:pt x="129963" y="32193"/>
                      <a:pt x="170163" y="-2934"/>
                      <a:pt x="216624" y="194"/>
                    </a:cubicBezTo>
                    <a:cubicBezTo>
                      <a:pt x="260875" y="3173"/>
                      <a:pt x="295251" y="39923"/>
                      <a:pt x="295275" y="84274"/>
                    </a:cubicBezTo>
                    <a:lnTo>
                      <a:pt x="295275" y="552494"/>
                    </a:lnTo>
                    <a:cubicBezTo>
                      <a:pt x="295283" y="587440"/>
                      <a:pt x="266959" y="615774"/>
                      <a:pt x="232014" y="615782"/>
                    </a:cubicBezTo>
                    <a:cubicBezTo>
                      <a:pt x="204352" y="615788"/>
                      <a:pt x="179894" y="597826"/>
                      <a:pt x="171622" y="571430"/>
                    </a:cubicBezTo>
                    <a:cubicBezTo>
                      <a:pt x="121635" y="582419"/>
                      <a:pt x="72205" y="550806"/>
                      <a:pt x="61216" y="500820"/>
                    </a:cubicBezTo>
                    <a:cubicBezTo>
                      <a:pt x="59770" y="494242"/>
                      <a:pt x="59046" y="487525"/>
                      <a:pt x="59055" y="480790"/>
                    </a:cubicBezTo>
                    <a:cubicBezTo>
                      <a:pt x="59055" y="480504"/>
                      <a:pt x="59055" y="480228"/>
                      <a:pt x="59055" y="479952"/>
                    </a:cubicBezTo>
                    <a:cubicBezTo>
                      <a:pt x="23082" y="463481"/>
                      <a:pt x="11" y="427553"/>
                      <a:pt x="0" y="387988"/>
                    </a:cubicBezTo>
                    <a:close/>
                  </a:path>
                </a:pathLst>
              </a:custGeom>
              <a:gradFill>
                <a:gsLst>
                  <a:gs pos="33000">
                    <a:schemeClr val="accent1"/>
                  </a:gs>
                  <a:gs pos="64000">
                    <a:schemeClr val="accent1"/>
                  </a:gs>
                  <a:gs pos="48000">
                    <a:schemeClr val="accent1"/>
                  </a:gs>
                  <a:gs pos="0">
                    <a:schemeClr val="accent6"/>
                  </a:gs>
                  <a:gs pos="100000">
                    <a:schemeClr val="accent2"/>
                  </a:gs>
                </a:gsLst>
                <a:lin ang="5400000" scaled="1"/>
              </a:gradFill>
              <a:ln w="9525" cap="flat">
                <a:noFill/>
                <a:prstDash val="solid"/>
                <a:miter/>
              </a:ln>
            </p:spPr>
            <p:txBody>
              <a:bodyPr rtlCol="0" anchor="ctr"/>
              <a:lstStyle/>
              <a:p>
                <a:endParaRPr lang="en-US" dirty="0"/>
              </a:p>
            </p:txBody>
          </p:sp>
          <p:sp>
            <p:nvSpPr>
              <p:cNvPr id="40" name="TextBox 39">
                <a:extLst>
                  <a:ext uri="{FF2B5EF4-FFF2-40B4-BE49-F238E27FC236}">
                    <a16:creationId xmlns:a16="http://schemas.microsoft.com/office/drawing/2014/main" id="{F1A77978-D115-44AE-BAB4-64A61C7A6AAB}"/>
                  </a:ext>
                </a:extLst>
              </p:cNvPr>
              <p:cNvSpPr txBox="1"/>
              <p:nvPr/>
            </p:nvSpPr>
            <p:spPr>
              <a:xfrm>
                <a:off x="7390058" y="4140365"/>
                <a:ext cx="1445964" cy="523220"/>
              </a:xfrm>
              <a:prstGeom prst="rect">
                <a:avLst/>
              </a:prstGeom>
              <a:noFill/>
            </p:spPr>
            <p:txBody>
              <a:bodyPr wrap="square" lIns="91440" tIns="45720" rIns="91440" bIns="45720" rtlCol="0" anchor="t">
                <a:spAutoFit/>
              </a:bodyPr>
              <a:lstStyle/>
              <a:p>
                <a:pPr algn="ctr"/>
                <a:r>
                  <a:rPr lang="en-US" sz="1400" b="1" dirty="0">
                    <a:solidFill>
                      <a:schemeClr val="accent1"/>
                    </a:solidFill>
                  </a:rPr>
                  <a:t>Specialty Mental Health Care</a:t>
                </a:r>
                <a:endParaRPr lang="en-US" sz="1400" b="1" dirty="0">
                  <a:solidFill>
                    <a:schemeClr val="accent1"/>
                  </a:solidFill>
                  <a:cs typeface="Calibri"/>
                </a:endParaRPr>
              </a:p>
            </p:txBody>
          </p:sp>
          <p:sp>
            <p:nvSpPr>
              <p:cNvPr id="41" name="TextBox 40">
                <a:extLst>
                  <a:ext uri="{FF2B5EF4-FFF2-40B4-BE49-F238E27FC236}">
                    <a16:creationId xmlns:a16="http://schemas.microsoft.com/office/drawing/2014/main" id="{E5CA670B-98F2-4595-8177-31E20A893BC7}"/>
                  </a:ext>
                </a:extLst>
              </p:cNvPr>
              <p:cNvSpPr txBox="1"/>
              <p:nvPr/>
            </p:nvSpPr>
            <p:spPr>
              <a:xfrm>
                <a:off x="7386014" y="4684950"/>
                <a:ext cx="1435078" cy="523220"/>
              </a:xfrm>
              <a:prstGeom prst="rect">
                <a:avLst/>
              </a:prstGeom>
              <a:noFill/>
            </p:spPr>
            <p:txBody>
              <a:bodyPr wrap="square" lIns="91440" tIns="45720" rIns="91440" bIns="45720" rtlCol="0" anchor="t">
                <a:spAutoFit/>
              </a:bodyPr>
              <a:lstStyle/>
              <a:p>
                <a:pPr algn="ctr"/>
                <a:r>
                  <a:rPr lang="en-US" sz="1400" b="1" dirty="0">
                    <a:solidFill>
                      <a:srgbClr val="ED7D31"/>
                    </a:solidFill>
                  </a:rPr>
                  <a:t>Substance Use Services*</a:t>
                </a:r>
              </a:p>
            </p:txBody>
          </p:sp>
          <p:sp>
            <p:nvSpPr>
              <p:cNvPr id="44" name="TextBox 43">
                <a:extLst>
                  <a:ext uri="{FF2B5EF4-FFF2-40B4-BE49-F238E27FC236}">
                    <a16:creationId xmlns:a16="http://schemas.microsoft.com/office/drawing/2014/main" id="{2E654723-8A60-48E4-8619-CC13B8655A50}"/>
                  </a:ext>
                </a:extLst>
              </p:cNvPr>
              <p:cNvSpPr txBox="1"/>
              <p:nvPr/>
            </p:nvSpPr>
            <p:spPr>
              <a:xfrm>
                <a:off x="5618309" y="3637405"/>
                <a:ext cx="3005198" cy="523220"/>
              </a:xfrm>
              <a:prstGeom prst="rect">
                <a:avLst/>
              </a:prstGeom>
              <a:noFill/>
            </p:spPr>
            <p:txBody>
              <a:bodyPr wrap="square" lIns="91440" tIns="45720" rIns="91440" bIns="45720" rtlCol="0" anchor="t">
                <a:spAutoFit/>
              </a:bodyPr>
              <a:lstStyle/>
              <a:p>
                <a:pPr algn="ctr"/>
                <a:r>
                  <a:rPr lang="en-US" sz="1400" b="1" dirty="0">
                    <a:solidFill>
                      <a:srgbClr val="70AD47"/>
                    </a:solidFill>
                  </a:rPr>
                  <a:t>Non-Specialty </a:t>
                </a:r>
              </a:p>
              <a:p>
                <a:pPr algn="ctr"/>
                <a:r>
                  <a:rPr lang="en-US" sz="1400" b="1" dirty="0">
                    <a:solidFill>
                      <a:srgbClr val="70AD47"/>
                    </a:solidFill>
                  </a:rPr>
                  <a:t>Mental Health Care</a:t>
                </a:r>
              </a:p>
            </p:txBody>
          </p:sp>
        </p:grpSp>
        <p:sp>
          <p:nvSpPr>
            <p:cNvPr id="10" name="Freeform: Shape 9">
              <a:extLst>
                <a:ext uri="{FF2B5EF4-FFF2-40B4-BE49-F238E27FC236}">
                  <a16:creationId xmlns:a16="http://schemas.microsoft.com/office/drawing/2014/main" id="{01279B7D-09B5-4F87-BDFD-C1E749B16694}"/>
                </a:ext>
              </a:extLst>
            </p:cNvPr>
            <p:cNvSpPr/>
            <p:nvPr/>
          </p:nvSpPr>
          <p:spPr>
            <a:xfrm>
              <a:off x="6749091" y="4187121"/>
              <a:ext cx="295275" cy="615782"/>
            </a:xfrm>
            <a:custGeom>
              <a:avLst/>
              <a:gdLst>
                <a:gd name="connsiteX0" fmla="*/ 0 w 295275"/>
                <a:gd name="connsiteY0" fmla="*/ 387988 h 615782"/>
                <a:gd name="connsiteX1" fmla="*/ 30728 w 295275"/>
                <a:gd name="connsiteY1" fmla="*/ 315417 h 615782"/>
                <a:gd name="connsiteX2" fmla="*/ 63714 w 295275"/>
                <a:gd name="connsiteY2" fmla="*/ 182690 h 615782"/>
                <a:gd name="connsiteX3" fmla="*/ 70837 w 295275"/>
                <a:gd name="connsiteY3" fmla="*/ 178800 h 615782"/>
                <a:gd name="connsiteX4" fmla="*/ 124659 w 295275"/>
                <a:gd name="connsiteY4" fmla="*/ 79269 h 615782"/>
                <a:gd name="connsiteX5" fmla="*/ 126835 w 295275"/>
                <a:gd name="connsiteY5" fmla="*/ 78654 h 615782"/>
                <a:gd name="connsiteX6" fmla="*/ 216624 w 295275"/>
                <a:gd name="connsiteY6" fmla="*/ 194 h 615782"/>
                <a:gd name="connsiteX7" fmla="*/ 295275 w 295275"/>
                <a:gd name="connsiteY7" fmla="*/ 84274 h 615782"/>
                <a:gd name="connsiteX8" fmla="*/ 295275 w 295275"/>
                <a:gd name="connsiteY8" fmla="*/ 552494 h 615782"/>
                <a:gd name="connsiteX9" fmla="*/ 232014 w 295275"/>
                <a:gd name="connsiteY9" fmla="*/ 615782 h 615782"/>
                <a:gd name="connsiteX10" fmla="*/ 171622 w 295275"/>
                <a:gd name="connsiteY10" fmla="*/ 571430 h 615782"/>
                <a:gd name="connsiteX11" fmla="*/ 61216 w 295275"/>
                <a:gd name="connsiteY11" fmla="*/ 500820 h 615782"/>
                <a:gd name="connsiteX12" fmla="*/ 59055 w 295275"/>
                <a:gd name="connsiteY12" fmla="*/ 480790 h 615782"/>
                <a:gd name="connsiteX13" fmla="*/ 59055 w 295275"/>
                <a:gd name="connsiteY13" fmla="*/ 479952 h 615782"/>
                <a:gd name="connsiteX14" fmla="*/ 0 w 295275"/>
                <a:gd name="connsiteY14" fmla="*/ 387988 h 61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95275" h="615782">
                  <a:moveTo>
                    <a:pt x="0" y="387988"/>
                  </a:moveTo>
                  <a:cubicBezTo>
                    <a:pt x="-22" y="360632"/>
                    <a:pt x="11068" y="334439"/>
                    <a:pt x="30728" y="315417"/>
                  </a:cubicBezTo>
                  <a:cubicBezTo>
                    <a:pt x="3185" y="269656"/>
                    <a:pt x="17954" y="210232"/>
                    <a:pt x="63714" y="182690"/>
                  </a:cubicBezTo>
                  <a:cubicBezTo>
                    <a:pt x="66033" y="181294"/>
                    <a:pt x="68410" y="179996"/>
                    <a:pt x="70837" y="178800"/>
                  </a:cubicBezTo>
                  <a:cubicBezTo>
                    <a:pt x="58215" y="136453"/>
                    <a:pt x="82312" y="91891"/>
                    <a:pt x="124659" y="79269"/>
                  </a:cubicBezTo>
                  <a:cubicBezTo>
                    <a:pt x="125381" y="79054"/>
                    <a:pt x="126107" y="78849"/>
                    <a:pt x="126835" y="78654"/>
                  </a:cubicBezTo>
                  <a:cubicBezTo>
                    <a:pt x="129963" y="32193"/>
                    <a:pt x="170163" y="-2934"/>
                    <a:pt x="216624" y="194"/>
                  </a:cubicBezTo>
                  <a:cubicBezTo>
                    <a:pt x="260875" y="3173"/>
                    <a:pt x="295251" y="39923"/>
                    <a:pt x="295275" y="84274"/>
                  </a:cubicBezTo>
                  <a:lnTo>
                    <a:pt x="295275" y="552494"/>
                  </a:lnTo>
                  <a:cubicBezTo>
                    <a:pt x="295283" y="587440"/>
                    <a:pt x="266959" y="615774"/>
                    <a:pt x="232014" y="615782"/>
                  </a:cubicBezTo>
                  <a:cubicBezTo>
                    <a:pt x="204352" y="615788"/>
                    <a:pt x="179894" y="597826"/>
                    <a:pt x="171622" y="571430"/>
                  </a:cubicBezTo>
                  <a:cubicBezTo>
                    <a:pt x="121635" y="582419"/>
                    <a:pt x="72205" y="550806"/>
                    <a:pt x="61216" y="500820"/>
                  </a:cubicBezTo>
                  <a:cubicBezTo>
                    <a:pt x="59770" y="494242"/>
                    <a:pt x="59046" y="487525"/>
                    <a:pt x="59055" y="480790"/>
                  </a:cubicBezTo>
                  <a:cubicBezTo>
                    <a:pt x="59055" y="480504"/>
                    <a:pt x="59055" y="480228"/>
                    <a:pt x="59055" y="479952"/>
                  </a:cubicBezTo>
                  <a:cubicBezTo>
                    <a:pt x="23082" y="463481"/>
                    <a:pt x="11" y="427553"/>
                    <a:pt x="0" y="387988"/>
                  </a:cubicBezTo>
                  <a:close/>
                </a:path>
              </a:pathLst>
            </a:custGeom>
            <a:gradFill>
              <a:gsLst>
                <a:gs pos="33000">
                  <a:schemeClr val="accent1"/>
                </a:gs>
                <a:gs pos="64000">
                  <a:schemeClr val="accent1"/>
                </a:gs>
                <a:gs pos="48000">
                  <a:schemeClr val="accent1"/>
                </a:gs>
                <a:gs pos="0">
                  <a:schemeClr val="accent6"/>
                </a:gs>
                <a:gs pos="100000">
                  <a:schemeClr val="accent2"/>
                </a:gs>
              </a:gsLst>
              <a:lin ang="5400000" scaled="1"/>
            </a:gradFill>
            <a:ln w="9525" cap="flat">
              <a:noFill/>
              <a:prstDash val="solid"/>
              <a:miter/>
            </a:ln>
          </p:spPr>
          <p:txBody>
            <a:bodyPr rtlCol="0" anchor="ctr"/>
            <a:lstStyle/>
            <a:p>
              <a:endParaRPr lang="en-US" dirty="0"/>
            </a:p>
          </p:txBody>
        </p:sp>
      </p:grpSp>
      <p:grpSp>
        <p:nvGrpSpPr>
          <p:cNvPr id="32" name="Group 31">
            <a:extLst>
              <a:ext uri="{FF2B5EF4-FFF2-40B4-BE49-F238E27FC236}">
                <a16:creationId xmlns:a16="http://schemas.microsoft.com/office/drawing/2014/main" id="{92597CFC-E97A-4307-D7EF-AF626C4D437A}"/>
              </a:ext>
            </a:extLst>
          </p:cNvPr>
          <p:cNvGrpSpPr/>
          <p:nvPr/>
        </p:nvGrpSpPr>
        <p:grpSpPr>
          <a:xfrm>
            <a:off x="3288615" y="1693940"/>
            <a:ext cx="3563142" cy="4319083"/>
            <a:chOff x="3288615" y="1693940"/>
            <a:chExt cx="3563142" cy="4319083"/>
          </a:xfrm>
        </p:grpSpPr>
        <p:pic>
          <p:nvPicPr>
            <p:cNvPr id="52" name="Graphic 51" descr="Sleep with solid fill">
              <a:extLst>
                <a:ext uri="{FF2B5EF4-FFF2-40B4-BE49-F238E27FC236}">
                  <a16:creationId xmlns:a16="http://schemas.microsoft.com/office/drawing/2014/main" id="{8727C948-ADF2-4EEC-AB4D-BCCF73F87E1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074348" y="4566777"/>
              <a:ext cx="914400" cy="914400"/>
            </a:xfrm>
            <a:prstGeom prst="rect">
              <a:avLst/>
            </a:prstGeom>
          </p:spPr>
        </p:pic>
        <p:sp>
          <p:nvSpPr>
            <p:cNvPr id="55" name="TextBox 54">
              <a:extLst>
                <a:ext uri="{FF2B5EF4-FFF2-40B4-BE49-F238E27FC236}">
                  <a16:creationId xmlns:a16="http://schemas.microsoft.com/office/drawing/2014/main" id="{89EDEA33-58A5-4FBF-923A-4BD863E402B5}"/>
                </a:ext>
              </a:extLst>
            </p:cNvPr>
            <p:cNvSpPr txBox="1"/>
            <p:nvPr/>
          </p:nvSpPr>
          <p:spPr>
            <a:xfrm>
              <a:off x="3550977" y="5274359"/>
              <a:ext cx="1884072" cy="738664"/>
            </a:xfrm>
            <a:prstGeom prst="rect">
              <a:avLst/>
            </a:prstGeom>
            <a:noFill/>
          </p:spPr>
          <p:txBody>
            <a:bodyPr wrap="square" rtlCol="0">
              <a:spAutoFit/>
            </a:bodyPr>
            <a:lstStyle/>
            <a:p>
              <a:pPr algn="ctr"/>
              <a:r>
                <a:rPr lang="en-US" sz="1400" b="1" dirty="0"/>
                <a:t>Long-Term Care in Nursing Homes*</a:t>
              </a:r>
            </a:p>
            <a:p>
              <a:pPr algn="ctr"/>
              <a:r>
                <a:rPr lang="en-US" sz="1400" b="1" dirty="0">
                  <a:solidFill>
                    <a:schemeClr val="accent6"/>
                  </a:solidFill>
                </a:rPr>
                <a:t>(2023)</a:t>
              </a:r>
            </a:p>
          </p:txBody>
        </p:sp>
        <p:grpSp>
          <p:nvGrpSpPr>
            <p:cNvPr id="28" name="Group 27">
              <a:extLst>
                <a:ext uri="{FF2B5EF4-FFF2-40B4-BE49-F238E27FC236}">
                  <a16:creationId xmlns:a16="http://schemas.microsoft.com/office/drawing/2014/main" id="{68845BA5-0820-ADB9-6CCB-771F8EF7A5B6}"/>
                </a:ext>
              </a:extLst>
            </p:cNvPr>
            <p:cNvGrpSpPr/>
            <p:nvPr/>
          </p:nvGrpSpPr>
          <p:grpSpPr>
            <a:xfrm>
              <a:off x="3288615" y="1693940"/>
              <a:ext cx="3563142" cy="2545619"/>
              <a:chOff x="3288615" y="1693940"/>
              <a:chExt cx="3563142" cy="2545619"/>
            </a:xfrm>
          </p:grpSpPr>
          <p:sp>
            <p:nvSpPr>
              <p:cNvPr id="93" name="TextBox 92">
                <a:extLst>
                  <a:ext uri="{FF2B5EF4-FFF2-40B4-BE49-F238E27FC236}">
                    <a16:creationId xmlns:a16="http://schemas.microsoft.com/office/drawing/2014/main" id="{F799256C-4D13-485E-8D1C-F20987CA924D}"/>
                  </a:ext>
                </a:extLst>
              </p:cNvPr>
              <p:cNvSpPr txBox="1"/>
              <p:nvPr/>
            </p:nvSpPr>
            <p:spPr>
              <a:xfrm>
                <a:off x="3288615" y="3931782"/>
                <a:ext cx="2228998" cy="307777"/>
              </a:xfrm>
              <a:prstGeom prst="rect">
                <a:avLst/>
              </a:prstGeom>
              <a:noFill/>
            </p:spPr>
            <p:txBody>
              <a:bodyPr wrap="square" rtlCol="0">
                <a:spAutoFit/>
              </a:bodyPr>
              <a:lstStyle/>
              <a:p>
                <a:pPr algn="ctr"/>
                <a:r>
                  <a:rPr lang="en-US" sz="1400" b="1" dirty="0"/>
                  <a:t>Physical Health Care</a:t>
                </a:r>
              </a:p>
            </p:txBody>
          </p:sp>
          <p:pic>
            <p:nvPicPr>
              <p:cNvPr id="98" name="Graphic 97" descr="Woman with kid with solid fill">
                <a:extLst>
                  <a:ext uri="{FF2B5EF4-FFF2-40B4-BE49-F238E27FC236}">
                    <a16:creationId xmlns:a16="http://schemas.microsoft.com/office/drawing/2014/main" id="{8892AE3C-A196-4D95-9C0C-1A261245FF9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555886" y="1693940"/>
                <a:ext cx="2265894" cy="2265894"/>
              </a:xfrm>
              <a:prstGeom prst="rect">
                <a:avLst/>
              </a:prstGeom>
            </p:spPr>
          </p:pic>
          <p:pic>
            <p:nvPicPr>
              <p:cNvPr id="100" name="Graphic 99" descr="Man with baby with solid fill">
                <a:extLst>
                  <a:ext uri="{FF2B5EF4-FFF2-40B4-BE49-F238E27FC236}">
                    <a16:creationId xmlns:a16="http://schemas.microsoft.com/office/drawing/2014/main" id="{D790BBA9-EFA1-46B3-A732-3523D34A349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914228" y="1910669"/>
                <a:ext cx="1937529" cy="1937529"/>
              </a:xfrm>
              <a:prstGeom prst="rect">
                <a:avLst/>
              </a:prstGeom>
            </p:spPr>
          </p:pic>
        </p:grpSp>
        <p:pic>
          <p:nvPicPr>
            <p:cNvPr id="47" name="Graphic 46" descr="Boardroom with solid fill">
              <a:extLst>
                <a:ext uri="{FF2B5EF4-FFF2-40B4-BE49-F238E27FC236}">
                  <a16:creationId xmlns:a16="http://schemas.microsoft.com/office/drawing/2014/main" id="{7532BBA7-4F48-A64B-796C-D29E9777599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495255" y="4438794"/>
              <a:ext cx="1035106" cy="1035106"/>
            </a:xfrm>
            <a:prstGeom prst="rect">
              <a:avLst/>
            </a:prstGeom>
          </p:spPr>
        </p:pic>
        <p:sp>
          <p:nvSpPr>
            <p:cNvPr id="51" name="TextBox 50">
              <a:extLst>
                <a:ext uri="{FF2B5EF4-FFF2-40B4-BE49-F238E27FC236}">
                  <a16:creationId xmlns:a16="http://schemas.microsoft.com/office/drawing/2014/main" id="{3CAA3DD4-5EB4-2909-A924-CFC4628AC35D}"/>
                </a:ext>
              </a:extLst>
            </p:cNvPr>
            <p:cNvSpPr txBox="1"/>
            <p:nvPr/>
          </p:nvSpPr>
          <p:spPr>
            <a:xfrm>
              <a:off x="5356001" y="5356668"/>
              <a:ext cx="1376895" cy="523220"/>
            </a:xfrm>
            <a:prstGeom prst="rect">
              <a:avLst/>
            </a:prstGeom>
            <a:noFill/>
          </p:spPr>
          <p:txBody>
            <a:bodyPr wrap="square" rtlCol="0">
              <a:spAutoFit/>
            </a:bodyPr>
            <a:lstStyle/>
            <a:p>
              <a:pPr algn="ctr"/>
              <a:r>
                <a:rPr lang="en-US" sz="1400" b="1" dirty="0"/>
                <a:t>Adult Day Health Services</a:t>
              </a:r>
            </a:p>
          </p:txBody>
        </p:sp>
      </p:grpSp>
      <p:grpSp>
        <p:nvGrpSpPr>
          <p:cNvPr id="9" name="Group 8">
            <a:extLst>
              <a:ext uri="{FF2B5EF4-FFF2-40B4-BE49-F238E27FC236}">
                <a16:creationId xmlns:a16="http://schemas.microsoft.com/office/drawing/2014/main" id="{5F297900-50E5-9AA4-655C-BCE930B4A2E0}"/>
              </a:ext>
            </a:extLst>
          </p:cNvPr>
          <p:cNvGrpSpPr/>
          <p:nvPr/>
        </p:nvGrpSpPr>
        <p:grpSpPr>
          <a:xfrm>
            <a:off x="265435" y="1075768"/>
            <a:ext cx="2176780" cy="276999"/>
            <a:chOff x="4336115" y="1123629"/>
            <a:chExt cx="2176780" cy="276999"/>
          </a:xfrm>
        </p:grpSpPr>
        <p:cxnSp>
          <p:nvCxnSpPr>
            <p:cNvPr id="16" name="Straight Connector 15">
              <a:extLst>
                <a:ext uri="{FF2B5EF4-FFF2-40B4-BE49-F238E27FC236}">
                  <a16:creationId xmlns:a16="http://schemas.microsoft.com/office/drawing/2014/main" id="{E54A6F89-AA69-B01F-4FA4-03F8CD37B171}"/>
                </a:ext>
              </a:extLst>
            </p:cNvPr>
            <p:cNvCxnSpPr/>
            <p:nvPr/>
          </p:nvCxnSpPr>
          <p:spPr>
            <a:xfrm>
              <a:off x="4336115" y="1274619"/>
              <a:ext cx="202763"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8BD3D6CA-308E-07AB-DE86-2521FD7C5CEE}"/>
                </a:ext>
              </a:extLst>
            </p:cNvPr>
            <p:cNvSpPr txBox="1"/>
            <p:nvPr/>
          </p:nvSpPr>
          <p:spPr>
            <a:xfrm>
              <a:off x="4528820" y="1123629"/>
              <a:ext cx="1984075" cy="276999"/>
            </a:xfrm>
            <a:prstGeom prst="rect">
              <a:avLst/>
            </a:prstGeom>
            <a:noFill/>
          </p:spPr>
          <p:txBody>
            <a:bodyPr wrap="square" rtlCol="0">
              <a:spAutoFit/>
            </a:bodyPr>
            <a:lstStyle/>
            <a:p>
              <a:r>
                <a:rPr lang="en-US" sz="1200" dirty="0"/>
                <a:t>Moves to managed care</a:t>
              </a:r>
            </a:p>
          </p:txBody>
        </p:sp>
      </p:grpSp>
      <p:grpSp>
        <p:nvGrpSpPr>
          <p:cNvPr id="20" name="Group 19">
            <a:extLst>
              <a:ext uri="{FF2B5EF4-FFF2-40B4-BE49-F238E27FC236}">
                <a16:creationId xmlns:a16="http://schemas.microsoft.com/office/drawing/2014/main" id="{CC4A8349-6225-A33A-3478-376D057C4003}"/>
              </a:ext>
            </a:extLst>
          </p:cNvPr>
          <p:cNvGrpSpPr/>
          <p:nvPr/>
        </p:nvGrpSpPr>
        <p:grpSpPr>
          <a:xfrm>
            <a:off x="2419283" y="1070196"/>
            <a:ext cx="3221028" cy="461665"/>
            <a:chOff x="6909799" y="1137034"/>
            <a:chExt cx="1804716" cy="461665"/>
          </a:xfrm>
        </p:grpSpPr>
        <p:cxnSp>
          <p:nvCxnSpPr>
            <p:cNvPr id="18" name="Straight Connector 17">
              <a:extLst>
                <a:ext uri="{FF2B5EF4-FFF2-40B4-BE49-F238E27FC236}">
                  <a16:creationId xmlns:a16="http://schemas.microsoft.com/office/drawing/2014/main" id="{FD18BA3C-2C6F-A1E2-3EDD-8518BFE40990}"/>
                </a:ext>
              </a:extLst>
            </p:cNvPr>
            <p:cNvCxnSpPr>
              <a:cxnSpLocks/>
            </p:cNvCxnSpPr>
            <p:nvPr/>
          </p:nvCxnSpPr>
          <p:spPr>
            <a:xfrm>
              <a:off x="6909799" y="1281547"/>
              <a:ext cx="126499" cy="0"/>
            </a:xfrm>
            <a:prstGeom prst="line">
              <a:avLst/>
            </a:prstGeom>
            <a:ln w="28575">
              <a:solidFill>
                <a:srgbClr val="92D050"/>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7E599F21-511F-E2CA-14A7-C13EE7150484}"/>
                </a:ext>
              </a:extLst>
            </p:cNvPr>
            <p:cNvSpPr txBox="1"/>
            <p:nvPr/>
          </p:nvSpPr>
          <p:spPr>
            <a:xfrm>
              <a:off x="7033470" y="1137034"/>
              <a:ext cx="1681045" cy="461665"/>
            </a:xfrm>
            <a:prstGeom prst="rect">
              <a:avLst/>
            </a:prstGeom>
            <a:noFill/>
          </p:spPr>
          <p:txBody>
            <a:bodyPr wrap="square" rtlCol="0">
              <a:spAutoFit/>
            </a:bodyPr>
            <a:lstStyle/>
            <a:p>
              <a:r>
                <a:rPr lang="en-US" sz="1200" dirty="0"/>
                <a:t>Option to receive through managed care plan</a:t>
              </a:r>
            </a:p>
          </p:txBody>
        </p:sp>
      </p:grpSp>
      <p:grpSp>
        <p:nvGrpSpPr>
          <p:cNvPr id="6" name="Group 5">
            <a:extLst>
              <a:ext uri="{FF2B5EF4-FFF2-40B4-BE49-F238E27FC236}">
                <a16:creationId xmlns:a16="http://schemas.microsoft.com/office/drawing/2014/main" id="{7B80AFE5-7DF8-5D26-25CF-26CA3DBE606E}"/>
              </a:ext>
            </a:extLst>
          </p:cNvPr>
          <p:cNvGrpSpPr/>
          <p:nvPr/>
        </p:nvGrpSpPr>
        <p:grpSpPr>
          <a:xfrm>
            <a:off x="3569807" y="763887"/>
            <a:ext cx="2191767" cy="276999"/>
            <a:chOff x="4336116" y="515455"/>
            <a:chExt cx="2191767" cy="276999"/>
          </a:xfrm>
        </p:grpSpPr>
        <p:sp>
          <p:nvSpPr>
            <p:cNvPr id="61" name="Rectangle 60">
              <a:extLst>
                <a:ext uri="{FF2B5EF4-FFF2-40B4-BE49-F238E27FC236}">
                  <a16:creationId xmlns:a16="http://schemas.microsoft.com/office/drawing/2014/main" id="{B46B98E9-71C5-4E12-83BF-97DC095C3385}"/>
                </a:ext>
              </a:extLst>
            </p:cNvPr>
            <p:cNvSpPr/>
            <p:nvPr/>
          </p:nvSpPr>
          <p:spPr>
            <a:xfrm>
              <a:off x="4336116" y="553955"/>
              <a:ext cx="198630" cy="18590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CED9C66A-6172-42D1-A742-FFA428DD11E5}"/>
                </a:ext>
              </a:extLst>
            </p:cNvPr>
            <p:cNvSpPr txBox="1"/>
            <p:nvPr/>
          </p:nvSpPr>
          <p:spPr>
            <a:xfrm>
              <a:off x="4543808" y="515455"/>
              <a:ext cx="1984075" cy="276999"/>
            </a:xfrm>
            <a:prstGeom prst="rect">
              <a:avLst/>
            </a:prstGeom>
            <a:noFill/>
          </p:spPr>
          <p:txBody>
            <a:bodyPr wrap="square" rtlCol="0">
              <a:spAutoFit/>
            </a:bodyPr>
            <a:lstStyle/>
            <a:p>
              <a:r>
                <a:rPr lang="en-US" sz="1200" dirty="0"/>
                <a:t>Managed Care Plans</a:t>
              </a:r>
            </a:p>
          </p:txBody>
        </p:sp>
      </p:grpSp>
      <p:grpSp>
        <p:nvGrpSpPr>
          <p:cNvPr id="33" name="Group 32">
            <a:extLst>
              <a:ext uri="{FF2B5EF4-FFF2-40B4-BE49-F238E27FC236}">
                <a16:creationId xmlns:a16="http://schemas.microsoft.com/office/drawing/2014/main" id="{E815A5DD-ED10-2088-94AA-DD61FA6C6935}"/>
              </a:ext>
            </a:extLst>
          </p:cNvPr>
          <p:cNvGrpSpPr/>
          <p:nvPr/>
        </p:nvGrpSpPr>
        <p:grpSpPr>
          <a:xfrm>
            <a:off x="64042" y="1495806"/>
            <a:ext cx="9310867" cy="5088617"/>
            <a:chOff x="64042" y="1495806"/>
            <a:chExt cx="9310867" cy="5088617"/>
          </a:xfrm>
        </p:grpSpPr>
        <p:sp>
          <p:nvSpPr>
            <p:cNvPr id="60" name="TextBox 59">
              <a:extLst>
                <a:ext uri="{FF2B5EF4-FFF2-40B4-BE49-F238E27FC236}">
                  <a16:creationId xmlns:a16="http://schemas.microsoft.com/office/drawing/2014/main" id="{568FCB28-B6B2-411E-8D77-FBB7930243AF}"/>
                </a:ext>
              </a:extLst>
            </p:cNvPr>
            <p:cNvSpPr txBox="1"/>
            <p:nvPr/>
          </p:nvSpPr>
          <p:spPr>
            <a:xfrm>
              <a:off x="2506999" y="6115076"/>
              <a:ext cx="6867910" cy="246221"/>
            </a:xfrm>
            <a:prstGeom prst="rect">
              <a:avLst/>
            </a:prstGeom>
            <a:noFill/>
          </p:spPr>
          <p:txBody>
            <a:bodyPr wrap="square" lIns="91440" tIns="45720" rIns="91440" bIns="45720" rtlCol="0" anchor="t">
              <a:spAutoFit/>
            </a:bodyPr>
            <a:lstStyle/>
            <a:p>
              <a:r>
                <a:rPr lang="en-US" sz="1000" dirty="0">
                  <a:solidFill>
                    <a:schemeClr val="tx1">
                      <a:lumMod val="50000"/>
                      <a:lumOff val="50000"/>
                    </a:schemeClr>
                  </a:solidFill>
                </a:rPr>
                <a:t>* Varies by county; By 2027, Mental Health and Substance Use Services will undergo administrative integration statewide. </a:t>
              </a:r>
              <a:endParaRPr lang="en-US" dirty="0">
                <a:solidFill>
                  <a:schemeClr val="tx1">
                    <a:lumMod val="50000"/>
                    <a:lumOff val="50000"/>
                  </a:schemeClr>
                </a:solidFill>
              </a:endParaRPr>
            </a:p>
          </p:txBody>
        </p:sp>
        <p:grpSp>
          <p:nvGrpSpPr>
            <p:cNvPr id="31" name="Group 30">
              <a:extLst>
                <a:ext uri="{FF2B5EF4-FFF2-40B4-BE49-F238E27FC236}">
                  <a16:creationId xmlns:a16="http://schemas.microsoft.com/office/drawing/2014/main" id="{2347D42A-EFA2-EAF4-DCC8-14F196F6F349}"/>
                </a:ext>
              </a:extLst>
            </p:cNvPr>
            <p:cNvGrpSpPr/>
            <p:nvPr/>
          </p:nvGrpSpPr>
          <p:grpSpPr>
            <a:xfrm>
              <a:off x="64042" y="1495806"/>
              <a:ext cx="3683956" cy="5088617"/>
              <a:chOff x="64042" y="1495806"/>
              <a:chExt cx="3683956" cy="5088617"/>
            </a:xfrm>
          </p:grpSpPr>
          <p:pic>
            <p:nvPicPr>
              <p:cNvPr id="22" name="Graphic 21" descr="Tooth with solid fill">
                <a:extLst>
                  <a:ext uri="{FF2B5EF4-FFF2-40B4-BE49-F238E27FC236}">
                    <a16:creationId xmlns:a16="http://schemas.microsoft.com/office/drawing/2014/main" id="{B5DDD975-4D32-43FE-BE00-9F5E7DB676D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766501" y="2028326"/>
                <a:ext cx="541937" cy="541937"/>
              </a:xfrm>
              <a:prstGeom prst="rect">
                <a:avLst/>
              </a:prstGeom>
            </p:spPr>
          </p:pic>
          <p:pic>
            <p:nvPicPr>
              <p:cNvPr id="24" name="Graphic 23" descr="Medicine with solid fill">
                <a:extLst>
                  <a:ext uri="{FF2B5EF4-FFF2-40B4-BE49-F238E27FC236}">
                    <a16:creationId xmlns:a16="http://schemas.microsoft.com/office/drawing/2014/main" id="{B54367F9-AFA4-4639-A3DE-63F36F02D495}"/>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36294" y="1495806"/>
                <a:ext cx="735246" cy="735246"/>
              </a:xfrm>
              <a:prstGeom prst="rect">
                <a:avLst/>
              </a:prstGeom>
            </p:spPr>
          </p:pic>
          <p:sp>
            <p:nvSpPr>
              <p:cNvPr id="36" name="TextBox 35">
                <a:extLst>
                  <a:ext uri="{FF2B5EF4-FFF2-40B4-BE49-F238E27FC236}">
                    <a16:creationId xmlns:a16="http://schemas.microsoft.com/office/drawing/2014/main" id="{CBB755CB-C552-4462-B63A-09906DDC69C0}"/>
                  </a:ext>
                </a:extLst>
              </p:cNvPr>
              <p:cNvSpPr txBox="1"/>
              <p:nvPr/>
            </p:nvSpPr>
            <p:spPr>
              <a:xfrm>
                <a:off x="266699" y="2112030"/>
                <a:ext cx="1313377" cy="523220"/>
              </a:xfrm>
              <a:prstGeom prst="rect">
                <a:avLst/>
              </a:prstGeom>
              <a:noFill/>
            </p:spPr>
            <p:txBody>
              <a:bodyPr wrap="square" rtlCol="0">
                <a:spAutoFit/>
              </a:bodyPr>
              <a:lstStyle/>
              <a:p>
                <a:pPr algn="ctr"/>
                <a:r>
                  <a:rPr lang="en-US" sz="1400" b="1" dirty="0"/>
                  <a:t>Prescription Drugs</a:t>
                </a:r>
              </a:p>
            </p:txBody>
          </p:sp>
          <p:sp>
            <p:nvSpPr>
              <p:cNvPr id="38" name="TextBox 37">
                <a:extLst>
                  <a:ext uri="{FF2B5EF4-FFF2-40B4-BE49-F238E27FC236}">
                    <a16:creationId xmlns:a16="http://schemas.microsoft.com/office/drawing/2014/main" id="{0B9D7A79-169D-45BA-9622-4501E9E86182}"/>
                  </a:ext>
                </a:extLst>
              </p:cNvPr>
              <p:cNvSpPr txBox="1"/>
              <p:nvPr/>
            </p:nvSpPr>
            <p:spPr>
              <a:xfrm>
                <a:off x="1430405" y="2576261"/>
                <a:ext cx="1206510" cy="307777"/>
              </a:xfrm>
              <a:prstGeom prst="rect">
                <a:avLst/>
              </a:prstGeom>
              <a:noFill/>
            </p:spPr>
            <p:txBody>
              <a:bodyPr wrap="square" rtlCol="0">
                <a:spAutoFit/>
              </a:bodyPr>
              <a:lstStyle/>
              <a:p>
                <a:pPr algn="ctr"/>
                <a:r>
                  <a:rPr lang="en-US" sz="1400" b="1" dirty="0"/>
                  <a:t>Dental Care</a:t>
                </a:r>
              </a:p>
            </p:txBody>
          </p:sp>
          <p:pic>
            <p:nvPicPr>
              <p:cNvPr id="45" name="Graphic 44" descr="Baby crawling with solid fill">
                <a:extLst>
                  <a:ext uri="{FF2B5EF4-FFF2-40B4-BE49-F238E27FC236}">
                    <a16:creationId xmlns:a16="http://schemas.microsoft.com/office/drawing/2014/main" id="{51DC9E51-D511-4F7C-8F16-435669C0A846}"/>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2325507" y="4354330"/>
                <a:ext cx="914400" cy="914400"/>
              </a:xfrm>
              <a:prstGeom prst="rect">
                <a:avLst/>
              </a:prstGeom>
            </p:spPr>
          </p:pic>
          <p:pic>
            <p:nvPicPr>
              <p:cNvPr id="48" name="Graphic 47" descr="Care with solid fill">
                <a:extLst>
                  <a:ext uri="{FF2B5EF4-FFF2-40B4-BE49-F238E27FC236}">
                    <a16:creationId xmlns:a16="http://schemas.microsoft.com/office/drawing/2014/main" id="{AEDBB3AF-330E-4144-A7D7-8364B173B51A}"/>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867943" y="2823023"/>
                <a:ext cx="914400" cy="914400"/>
              </a:xfrm>
              <a:prstGeom prst="rect">
                <a:avLst/>
              </a:prstGeom>
            </p:spPr>
          </p:pic>
          <p:sp>
            <p:nvSpPr>
              <p:cNvPr id="49" name="TextBox 48">
                <a:extLst>
                  <a:ext uri="{FF2B5EF4-FFF2-40B4-BE49-F238E27FC236}">
                    <a16:creationId xmlns:a16="http://schemas.microsoft.com/office/drawing/2014/main" id="{3E7426E0-6625-4686-BECE-B24CF3AD9B64}"/>
                  </a:ext>
                </a:extLst>
              </p:cNvPr>
              <p:cNvSpPr txBox="1"/>
              <p:nvPr/>
            </p:nvSpPr>
            <p:spPr>
              <a:xfrm>
                <a:off x="86263" y="3709181"/>
                <a:ext cx="2518615" cy="523220"/>
              </a:xfrm>
              <a:prstGeom prst="rect">
                <a:avLst/>
              </a:prstGeom>
              <a:noFill/>
            </p:spPr>
            <p:txBody>
              <a:bodyPr wrap="square" rtlCol="0">
                <a:spAutoFit/>
              </a:bodyPr>
              <a:lstStyle/>
              <a:p>
                <a:pPr algn="ctr"/>
                <a:r>
                  <a:rPr lang="en-US" sz="1400" b="1" dirty="0"/>
                  <a:t>Help at Home: In Home Supportive Services</a:t>
                </a:r>
              </a:p>
            </p:txBody>
          </p:sp>
          <p:sp>
            <p:nvSpPr>
              <p:cNvPr id="50" name="TextBox 49">
                <a:extLst>
                  <a:ext uri="{FF2B5EF4-FFF2-40B4-BE49-F238E27FC236}">
                    <a16:creationId xmlns:a16="http://schemas.microsoft.com/office/drawing/2014/main" id="{88E0EA13-73FD-4472-BF9D-31F9B1F659F3}"/>
                  </a:ext>
                </a:extLst>
              </p:cNvPr>
              <p:cNvSpPr txBox="1"/>
              <p:nvPr/>
            </p:nvSpPr>
            <p:spPr>
              <a:xfrm>
                <a:off x="1863926" y="5186589"/>
                <a:ext cx="1884072" cy="523220"/>
              </a:xfrm>
              <a:prstGeom prst="rect">
                <a:avLst/>
              </a:prstGeom>
              <a:noFill/>
            </p:spPr>
            <p:txBody>
              <a:bodyPr wrap="square" rtlCol="0">
                <a:spAutoFit/>
              </a:bodyPr>
              <a:lstStyle/>
              <a:p>
                <a:pPr algn="ctr"/>
                <a:r>
                  <a:rPr lang="en-US" sz="1400" b="1" dirty="0"/>
                  <a:t>California Children’s Services*</a:t>
                </a:r>
              </a:p>
            </p:txBody>
          </p:sp>
          <p:sp>
            <p:nvSpPr>
              <p:cNvPr id="57" name="TextBox 56">
                <a:extLst>
                  <a:ext uri="{FF2B5EF4-FFF2-40B4-BE49-F238E27FC236}">
                    <a16:creationId xmlns:a16="http://schemas.microsoft.com/office/drawing/2014/main" id="{06B41B85-642A-433F-8A39-2B989C2DA027}"/>
                  </a:ext>
                </a:extLst>
              </p:cNvPr>
              <p:cNvSpPr txBox="1"/>
              <p:nvPr/>
            </p:nvSpPr>
            <p:spPr>
              <a:xfrm>
                <a:off x="101284" y="4945956"/>
                <a:ext cx="2133445" cy="738664"/>
              </a:xfrm>
              <a:prstGeom prst="rect">
                <a:avLst/>
              </a:prstGeom>
              <a:noFill/>
            </p:spPr>
            <p:txBody>
              <a:bodyPr wrap="square" rtlCol="0">
                <a:spAutoFit/>
              </a:bodyPr>
              <a:lstStyle/>
              <a:p>
                <a:pPr algn="ctr"/>
                <a:r>
                  <a:rPr lang="en-US" sz="1400" b="1" dirty="0"/>
                  <a:t>Home and Community Based Services </a:t>
                </a:r>
                <a:br>
                  <a:rPr lang="en-US" sz="1400" b="1" dirty="0"/>
                </a:br>
                <a:r>
                  <a:rPr lang="en-US" sz="1400" b="1" dirty="0"/>
                  <a:t>Waiver Programs</a:t>
                </a:r>
              </a:p>
            </p:txBody>
          </p:sp>
          <p:pic>
            <p:nvPicPr>
              <p:cNvPr id="85" name="Graphic 84" descr="Person in wheelchair with solid fill">
                <a:extLst>
                  <a:ext uri="{FF2B5EF4-FFF2-40B4-BE49-F238E27FC236}">
                    <a16:creationId xmlns:a16="http://schemas.microsoft.com/office/drawing/2014/main" id="{A38014CC-1C65-4216-8264-7B1ACF666165}"/>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744362" y="4223061"/>
                <a:ext cx="889953" cy="829058"/>
              </a:xfrm>
              <a:prstGeom prst="rect">
                <a:avLst/>
              </a:prstGeom>
            </p:spPr>
          </p:pic>
          <p:grpSp>
            <p:nvGrpSpPr>
              <p:cNvPr id="25" name="Group 24">
                <a:extLst>
                  <a:ext uri="{FF2B5EF4-FFF2-40B4-BE49-F238E27FC236}">
                    <a16:creationId xmlns:a16="http://schemas.microsoft.com/office/drawing/2014/main" id="{D9DDECC3-C237-1AAB-DD58-75EF3C8E0CA1}"/>
                  </a:ext>
                </a:extLst>
              </p:cNvPr>
              <p:cNvGrpSpPr/>
              <p:nvPr/>
            </p:nvGrpSpPr>
            <p:grpSpPr>
              <a:xfrm>
                <a:off x="64042" y="5709808"/>
                <a:ext cx="2442958" cy="874615"/>
                <a:chOff x="-2298290" y="4474613"/>
                <a:chExt cx="2263248" cy="875771"/>
              </a:xfrm>
            </p:grpSpPr>
            <p:sp>
              <p:nvSpPr>
                <p:cNvPr id="4" name="Oval 3">
                  <a:extLst>
                    <a:ext uri="{FF2B5EF4-FFF2-40B4-BE49-F238E27FC236}">
                      <a16:creationId xmlns:a16="http://schemas.microsoft.com/office/drawing/2014/main" id="{6A86B8AC-BC27-9634-5EEC-22A7C1F18C58}"/>
                    </a:ext>
                  </a:extLst>
                </p:cNvPr>
                <p:cNvSpPr/>
                <p:nvPr/>
              </p:nvSpPr>
              <p:spPr>
                <a:xfrm>
                  <a:off x="-2298290" y="4474613"/>
                  <a:ext cx="2263248" cy="875771"/>
                </a:xfrm>
                <a:prstGeom prst="ellipse">
                  <a:avLst/>
                </a:prstGeom>
                <a:solidFill>
                  <a:srgbClr val="FFC000"/>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5" name="TextBox 4">
                  <a:extLst>
                    <a:ext uri="{FF2B5EF4-FFF2-40B4-BE49-F238E27FC236}">
                      <a16:creationId xmlns:a16="http://schemas.microsoft.com/office/drawing/2014/main" id="{6B323FA3-EA94-2F79-05E6-3C75320FCC3F}"/>
                    </a:ext>
                  </a:extLst>
                </p:cNvPr>
                <p:cNvSpPr txBox="1"/>
                <p:nvPr/>
              </p:nvSpPr>
              <p:spPr>
                <a:xfrm>
                  <a:off x="-2131274" y="4631354"/>
                  <a:ext cx="1929214" cy="652070"/>
                </a:xfrm>
                <a:prstGeom prst="rect">
                  <a:avLst/>
                </a:prstGeom>
                <a:noFill/>
              </p:spPr>
              <p:txBody>
                <a:bodyPr wrap="square" lIns="91440" tIns="45720" rIns="91440" bIns="45720" rtlCol="0" anchor="t">
                  <a:spAutoFit/>
                </a:bodyPr>
                <a:lstStyle/>
                <a:p>
                  <a:pPr algn="ctr"/>
                  <a:r>
                    <a:rPr lang="en-US" sz="1000" dirty="0"/>
                    <a:t>CalAIM moved Long-Term Care to managed care and requires managed care to coordinate across services</a:t>
                  </a:r>
                </a:p>
              </p:txBody>
            </p:sp>
          </p:grpSp>
        </p:grpSp>
      </p:grpSp>
      <p:sp>
        <p:nvSpPr>
          <p:cNvPr id="26" name="Rectangle 25">
            <a:extLst>
              <a:ext uri="{FF2B5EF4-FFF2-40B4-BE49-F238E27FC236}">
                <a16:creationId xmlns:a16="http://schemas.microsoft.com/office/drawing/2014/main" id="{F4574738-6E6B-3294-01F0-21BC357D952F}"/>
              </a:ext>
            </a:extLst>
          </p:cNvPr>
          <p:cNvSpPr/>
          <p:nvPr/>
        </p:nvSpPr>
        <p:spPr>
          <a:xfrm>
            <a:off x="6771325" y="1497169"/>
            <a:ext cx="2052530" cy="18584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rPr>
              <a:t>Who Medi-Cal covers:</a:t>
            </a:r>
          </a:p>
          <a:p>
            <a:pPr marL="285750" indent="-285750">
              <a:buFont typeface="Arial" panose="020B0604020202020204" pitchFamily="34" charset="0"/>
              <a:buChar char="•"/>
            </a:pPr>
            <a:r>
              <a:rPr lang="en-US" sz="1400" b="1" dirty="0">
                <a:solidFill>
                  <a:schemeClr val="tx1"/>
                </a:solidFill>
              </a:rPr>
              <a:t>1/3 of Californians</a:t>
            </a:r>
          </a:p>
          <a:p>
            <a:pPr marL="285750" indent="-285750">
              <a:buFont typeface="Arial" panose="020B0604020202020204" pitchFamily="34" charset="0"/>
              <a:buChar char="•"/>
            </a:pPr>
            <a:r>
              <a:rPr lang="en-US" sz="1400" b="1" dirty="0">
                <a:solidFill>
                  <a:schemeClr val="tx1"/>
                </a:solidFill>
              </a:rPr>
              <a:t>½ of school age children and births</a:t>
            </a:r>
          </a:p>
          <a:p>
            <a:pPr marL="285750" indent="-285750">
              <a:buFont typeface="Arial" panose="020B0604020202020204" pitchFamily="34" charset="0"/>
              <a:buChar char="•"/>
            </a:pPr>
            <a:r>
              <a:rPr lang="en-US" sz="1400" b="1" dirty="0">
                <a:solidFill>
                  <a:schemeClr val="tx1"/>
                </a:solidFill>
              </a:rPr>
              <a:t>½ of people with disabilities</a:t>
            </a:r>
          </a:p>
          <a:p>
            <a:pPr marL="285750" indent="-285750">
              <a:buFont typeface="Arial" panose="020B0604020202020204" pitchFamily="34" charset="0"/>
              <a:buChar char="•"/>
            </a:pPr>
            <a:r>
              <a:rPr lang="en-US" sz="1400" b="1" dirty="0">
                <a:solidFill>
                  <a:schemeClr val="tx1"/>
                </a:solidFill>
              </a:rPr>
              <a:t>2/3 of LTC days</a:t>
            </a:r>
          </a:p>
        </p:txBody>
      </p:sp>
    </p:spTree>
    <p:extLst>
      <p:ext uri="{BB962C8B-B14F-4D97-AF65-F5344CB8AC3E}">
        <p14:creationId xmlns:p14="http://schemas.microsoft.com/office/powerpoint/2010/main" val="4252094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ppt_x"/>
                                          </p:val>
                                        </p:tav>
                                        <p:tav tm="100000">
                                          <p:val>
                                            <p:strVal val="#ppt_x"/>
                                          </p:val>
                                        </p:tav>
                                      </p:tavLst>
                                    </p:anim>
                                    <p:anim calcmode="lin" valueType="num">
                                      <p:cBhvr additive="base">
                                        <p:cTn id="1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ppt_x"/>
                                          </p:val>
                                        </p:tav>
                                        <p:tav tm="100000">
                                          <p:val>
                                            <p:strVal val="#ppt_x"/>
                                          </p:val>
                                        </p:tav>
                                      </p:tavLst>
                                    </p:anim>
                                    <p:anim calcmode="lin" valueType="num">
                                      <p:cBhvr additive="base">
                                        <p:cTn id="2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3"/>
                                        </p:tgtEl>
                                        <p:attrNameLst>
                                          <p:attrName>style.visibility</p:attrName>
                                        </p:attrNameLst>
                                      </p:cBhvr>
                                      <p:to>
                                        <p:strVal val="visible"/>
                                      </p:to>
                                    </p:set>
                                    <p:anim calcmode="lin" valueType="num">
                                      <p:cBhvr additive="base">
                                        <p:cTn id="25" dur="500" fill="hold"/>
                                        <p:tgtEl>
                                          <p:spTgt spid="33"/>
                                        </p:tgtEl>
                                        <p:attrNameLst>
                                          <p:attrName>ppt_x</p:attrName>
                                        </p:attrNameLst>
                                      </p:cBhvr>
                                      <p:tavLst>
                                        <p:tav tm="0">
                                          <p:val>
                                            <p:strVal val="#ppt_x"/>
                                          </p:val>
                                        </p:tav>
                                        <p:tav tm="100000">
                                          <p:val>
                                            <p:strVal val="#ppt_x"/>
                                          </p:val>
                                        </p:tav>
                                      </p:tavLst>
                                    </p:anim>
                                    <p:anim calcmode="lin" valueType="num">
                                      <p:cBhvr additive="base">
                                        <p:cTn id="2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C625CF15-C63F-464E-8BA6-163D2B766FF7}"/>
              </a:ext>
            </a:extLst>
          </p:cNvPr>
          <p:cNvGraphicFramePr>
            <a:graphicFrameLocks noChangeAspect="1"/>
          </p:cNvGraphicFramePr>
          <p:nvPr>
            <p:custDataLst>
              <p:tags r:id="rId1"/>
            </p:custDataLst>
            <p:extLst>
              <p:ext uri="{D42A27DB-BD31-4B8C-83A1-F6EECF244321}">
                <p14:modId xmlns:p14="http://schemas.microsoft.com/office/powerpoint/2010/main" val="18783040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3" imgH="503" progId="TCLayout.ActiveDocument.1">
                  <p:embed/>
                </p:oleObj>
              </mc:Choice>
              <mc:Fallback>
                <p:oleObj name="think-cell Slide" r:id="rId4" imgW="503" imgH="503" progId="TCLayout.ActiveDocument.1">
                  <p:embed/>
                  <p:pic>
                    <p:nvPicPr>
                      <p:cNvPr id="7" name="Object 6" hidden="1">
                        <a:extLst>
                          <a:ext uri="{FF2B5EF4-FFF2-40B4-BE49-F238E27FC236}">
                            <a16:creationId xmlns:a16="http://schemas.microsoft.com/office/drawing/2014/main" id="{C625CF15-C63F-464E-8BA6-163D2B766FF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907CB127-750D-4507-B9EE-6D6132BC9813}"/>
              </a:ext>
            </a:extLst>
          </p:cNvPr>
          <p:cNvSpPr>
            <a:spLocks noGrp="1"/>
          </p:cNvSpPr>
          <p:nvPr>
            <p:ph type="title"/>
          </p:nvPr>
        </p:nvSpPr>
        <p:spPr>
          <a:xfrm>
            <a:off x="174670" y="153304"/>
            <a:ext cx="8680359" cy="294671"/>
          </a:xfrm>
        </p:spPr>
        <p:txBody>
          <a:bodyPr vert="horz"/>
          <a:lstStyle/>
          <a:p>
            <a:r>
              <a:rPr lang="en-US" sz="2400" dirty="0">
                <a:solidFill>
                  <a:srgbClr val="002060"/>
                </a:solidFill>
              </a:rPr>
              <a:t>People have difficulty getting what they need in the Medi-Cal system</a:t>
            </a:r>
          </a:p>
        </p:txBody>
      </p:sp>
      <p:sp>
        <p:nvSpPr>
          <p:cNvPr id="5" name="Content Placeholder 4">
            <a:extLst>
              <a:ext uri="{FF2B5EF4-FFF2-40B4-BE49-F238E27FC236}">
                <a16:creationId xmlns:a16="http://schemas.microsoft.com/office/drawing/2014/main" id="{79FAD31C-642E-4A65-BAE4-A96019B2A20D}"/>
              </a:ext>
            </a:extLst>
          </p:cNvPr>
          <p:cNvSpPr>
            <a:spLocks noGrp="1"/>
          </p:cNvSpPr>
          <p:nvPr>
            <p:ph sz="half" idx="10"/>
          </p:nvPr>
        </p:nvSpPr>
        <p:spPr>
          <a:xfrm>
            <a:off x="269280" y="1473200"/>
            <a:ext cx="8651483" cy="4478866"/>
          </a:xfrm>
        </p:spPr>
        <p:txBody>
          <a:bodyPr>
            <a:normAutofit/>
          </a:bodyPr>
          <a:lstStyle/>
          <a:p>
            <a:pPr marL="0" indent="0">
              <a:buNone/>
            </a:pPr>
            <a:r>
              <a:rPr lang="en-US" sz="2400" dirty="0">
                <a:solidFill>
                  <a:schemeClr val="tx1"/>
                </a:solidFill>
              </a:rPr>
              <a:t>Medi-Cal managed care performs in the bottom quartile nationally for </a:t>
            </a:r>
            <a:r>
              <a:rPr lang="en-US" sz="2400" b="1" dirty="0">
                <a:solidFill>
                  <a:schemeClr val="tx1"/>
                </a:solidFill>
              </a:rPr>
              <a:t>patient experience of access to care</a:t>
            </a:r>
          </a:p>
        </p:txBody>
      </p:sp>
      <p:sp>
        <p:nvSpPr>
          <p:cNvPr id="29" name="TextBox 28">
            <a:extLst>
              <a:ext uri="{FF2B5EF4-FFF2-40B4-BE49-F238E27FC236}">
                <a16:creationId xmlns:a16="http://schemas.microsoft.com/office/drawing/2014/main" id="{EAA24838-DFBE-4D51-9425-4FCA3970333F}"/>
              </a:ext>
            </a:extLst>
          </p:cNvPr>
          <p:cNvSpPr txBox="1"/>
          <p:nvPr/>
        </p:nvSpPr>
        <p:spPr>
          <a:xfrm>
            <a:off x="269280" y="6160392"/>
            <a:ext cx="8539430" cy="246221"/>
          </a:xfrm>
          <a:prstGeom prst="rect">
            <a:avLst/>
          </a:prstGeom>
          <a:noFill/>
        </p:spPr>
        <p:txBody>
          <a:bodyPr wrap="square" rtlCol="0">
            <a:spAutoFit/>
          </a:bodyPr>
          <a:lstStyle/>
          <a:p>
            <a:r>
              <a:rPr lang="en-US" sz="1000" dirty="0">
                <a:solidFill>
                  <a:schemeClr val="tx1">
                    <a:lumMod val="50000"/>
                    <a:lumOff val="50000"/>
                  </a:schemeClr>
                </a:solidFill>
              </a:rPr>
              <a:t>Source: 2019 California CAHPS Survey Summary Report for Medicaid Managed Care.</a:t>
            </a:r>
          </a:p>
        </p:txBody>
      </p:sp>
      <p:sp>
        <p:nvSpPr>
          <p:cNvPr id="31" name="Rectangle 30">
            <a:extLst>
              <a:ext uri="{FF2B5EF4-FFF2-40B4-BE49-F238E27FC236}">
                <a16:creationId xmlns:a16="http://schemas.microsoft.com/office/drawing/2014/main" id="{14DB0FDC-EB10-4830-9B92-84A840428FA8}"/>
              </a:ext>
            </a:extLst>
          </p:cNvPr>
          <p:cNvSpPr/>
          <p:nvPr/>
        </p:nvSpPr>
        <p:spPr>
          <a:xfrm>
            <a:off x="4728115" y="2820470"/>
            <a:ext cx="4024043" cy="292387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34C85A71-3FA0-465E-A06F-7174E03BF1EA}"/>
              </a:ext>
            </a:extLst>
          </p:cNvPr>
          <p:cNvSpPr/>
          <p:nvPr/>
        </p:nvSpPr>
        <p:spPr>
          <a:xfrm>
            <a:off x="469054" y="2820470"/>
            <a:ext cx="3940866" cy="292387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F96E2B8D-DD63-450D-8D71-3217A59C01D0}"/>
              </a:ext>
            </a:extLst>
          </p:cNvPr>
          <p:cNvGrpSpPr/>
          <p:nvPr/>
        </p:nvGrpSpPr>
        <p:grpSpPr>
          <a:xfrm>
            <a:off x="469055" y="2959876"/>
            <a:ext cx="3940866" cy="2308324"/>
            <a:chOff x="-456767" y="1351926"/>
            <a:chExt cx="3838902" cy="2308324"/>
          </a:xfrm>
        </p:grpSpPr>
        <p:sp>
          <p:nvSpPr>
            <p:cNvPr id="21" name="TextBox 20">
              <a:extLst>
                <a:ext uri="{FF2B5EF4-FFF2-40B4-BE49-F238E27FC236}">
                  <a16:creationId xmlns:a16="http://schemas.microsoft.com/office/drawing/2014/main" id="{DBDB21C6-7D55-4DA4-AB93-FE02AD2765C4}"/>
                </a:ext>
              </a:extLst>
            </p:cNvPr>
            <p:cNvSpPr txBox="1"/>
            <p:nvPr/>
          </p:nvSpPr>
          <p:spPr>
            <a:xfrm>
              <a:off x="-456767" y="1351926"/>
              <a:ext cx="3838902" cy="2308324"/>
            </a:xfrm>
            <a:prstGeom prst="rect">
              <a:avLst/>
            </a:prstGeom>
            <a:noFill/>
          </p:spPr>
          <p:txBody>
            <a:bodyPr wrap="square" rtlCol="0">
              <a:spAutoFit/>
            </a:bodyPr>
            <a:lstStyle/>
            <a:p>
              <a:pPr algn="ctr"/>
              <a:r>
                <a:rPr lang="en-US" sz="2400" b="1" dirty="0"/>
                <a:t>Getting Care Quickly</a:t>
              </a:r>
            </a:p>
            <a:p>
              <a:pPr algn="ctr"/>
              <a:endParaRPr lang="en-US" sz="2400" b="1" dirty="0"/>
            </a:p>
            <a:p>
              <a:pPr algn="ctr"/>
              <a:endParaRPr lang="en-US" sz="2400" b="1" dirty="0"/>
            </a:p>
            <a:p>
              <a:pPr algn="ctr"/>
              <a:endParaRPr lang="en-US" sz="2400" b="1" dirty="0"/>
            </a:p>
            <a:p>
              <a:pPr algn="ctr"/>
              <a:endParaRPr lang="en-US" sz="2400" b="1" dirty="0"/>
            </a:p>
            <a:p>
              <a:pPr algn="ctr"/>
              <a:r>
                <a:rPr lang="en-US" sz="2400" b="1" dirty="0"/>
                <a:t>1 in 4 say sometimes or never</a:t>
              </a:r>
            </a:p>
          </p:txBody>
        </p:sp>
        <p:pic>
          <p:nvPicPr>
            <p:cNvPr id="6" name="Graphic 5" descr="Man with solid fill">
              <a:extLst>
                <a:ext uri="{FF2B5EF4-FFF2-40B4-BE49-F238E27FC236}">
                  <a16:creationId xmlns:a16="http://schemas.microsoft.com/office/drawing/2014/main" id="{0A96C0AE-37D1-4E73-8DCB-C1732621479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0651" y="2124658"/>
              <a:ext cx="689206" cy="689206"/>
            </a:xfrm>
            <a:prstGeom prst="rect">
              <a:avLst/>
            </a:prstGeom>
          </p:spPr>
        </p:pic>
        <p:pic>
          <p:nvPicPr>
            <p:cNvPr id="13" name="Graphic 12" descr="Man with solid fill">
              <a:extLst>
                <a:ext uri="{FF2B5EF4-FFF2-40B4-BE49-F238E27FC236}">
                  <a16:creationId xmlns:a16="http://schemas.microsoft.com/office/drawing/2014/main" id="{1F3BB4D4-2A66-453F-B29A-6180DFA1635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06462" y="2124658"/>
              <a:ext cx="689206" cy="689206"/>
            </a:xfrm>
            <a:prstGeom prst="rect">
              <a:avLst/>
            </a:prstGeom>
          </p:spPr>
        </p:pic>
        <p:pic>
          <p:nvPicPr>
            <p:cNvPr id="14" name="Graphic 13" descr="Man with solid fill">
              <a:extLst>
                <a:ext uri="{FF2B5EF4-FFF2-40B4-BE49-F238E27FC236}">
                  <a16:creationId xmlns:a16="http://schemas.microsoft.com/office/drawing/2014/main" id="{7CF8F341-0ED9-455C-8836-2C400066134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222273" y="2124658"/>
              <a:ext cx="689206" cy="689206"/>
            </a:xfrm>
            <a:prstGeom prst="rect">
              <a:avLst/>
            </a:prstGeom>
          </p:spPr>
        </p:pic>
        <p:pic>
          <p:nvPicPr>
            <p:cNvPr id="15" name="Graphic 14" descr="Man with solid fill">
              <a:extLst>
                <a:ext uri="{FF2B5EF4-FFF2-40B4-BE49-F238E27FC236}">
                  <a16:creationId xmlns:a16="http://schemas.microsoft.com/office/drawing/2014/main" id="{364C2300-6A69-485B-A499-8180C798F69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638083" y="2124658"/>
              <a:ext cx="689206" cy="689206"/>
            </a:xfrm>
            <a:prstGeom prst="rect">
              <a:avLst/>
            </a:prstGeom>
          </p:spPr>
        </p:pic>
      </p:grpSp>
      <p:grpSp>
        <p:nvGrpSpPr>
          <p:cNvPr id="10" name="Group 9">
            <a:extLst>
              <a:ext uri="{FF2B5EF4-FFF2-40B4-BE49-F238E27FC236}">
                <a16:creationId xmlns:a16="http://schemas.microsoft.com/office/drawing/2014/main" id="{7D6E59E1-FB0A-40F3-A1DB-161D0E129BE2}"/>
              </a:ext>
            </a:extLst>
          </p:cNvPr>
          <p:cNvGrpSpPr/>
          <p:nvPr/>
        </p:nvGrpSpPr>
        <p:grpSpPr>
          <a:xfrm>
            <a:off x="4708650" y="2959876"/>
            <a:ext cx="4024043" cy="2923877"/>
            <a:chOff x="4197111" y="1427168"/>
            <a:chExt cx="3919928" cy="2923877"/>
          </a:xfrm>
        </p:grpSpPr>
        <p:sp>
          <p:nvSpPr>
            <p:cNvPr id="22" name="TextBox 21">
              <a:extLst>
                <a:ext uri="{FF2B5EF4-FFF2-40B4-BE49-F238E27FC236}">
                  <a16:creationId xmlns:a16="http://schemas.microsoft.com/office/drawing/2014/main" id="{9A0901D3-3C63-4823-8F8B-943035E64763}"/>
                </a:ext>
              </a:extLst>
            </p:cNvPr>
            <p:cNvSpPr txBox="1"/>
            <p:nvPr/>
          </p:nvSpPr>
          <p:spPr>
            <a:xfrm>
              <a:off x="4197111" y="1427168"/>
              <a:ext cx="3919928" cy="2923877"/>
            </a:xfrm>
            <a:prstGeom prst="rect">
              <a:avLst/>
            </a:prstGeom>
            <a:noFill/>
          </p:spPr>
          <p:txBody>
            <a:bodyPr wrap="square" rtlCol="0">
              <a:spAutoFit/>
            </a:bodyPr>
            <a:lstStyle/>
            <a:p>
              <a:pPr algn="ctr"/>
              <a:r>
                <a:rPr lang="en-US" sz="2400" b="1" dirty="0"/>
                <a:t>Getting Needed Care</a:t>
              </a:r>
            </a:p>
            <a:p>
              <a:pPr algn="ctr"/>
              <a:endParaRPr lang="en-US" sz="2400" b="1" dirty="0"/>
            </a:p>
            <a:p>
              <a:pPr algn="ctr"/>
              <a:endParaRPr lang="en-US" sz="2400" b="1" dirty="0"/>
            </a:p>
            <a:p>
              <a:pPr algn="ctr"/>
              <a:endParaRPr lang="en-US" sz="2400" b="1" dirty="0"/>
            </a:p>
            <a:p>
              <a:pPr algn="ctr"/>
              <a:endParaRPr lang="en-US" sz="2400" b="1" dirty="0"/>
            </a:p>
            <a:p>
              <a:pPr algn="ctr"/>
              <a:r>
                <a:rPr lang="en-US" sz="2400" b="1" dirty="0"/>
                <a:t>1 in 4 say sometimes or never</a:t>
              </a:r>
            </a:p>
            <a:p>
              <a:pPr algn="ctr"/>
              <a:endParaRPr lang="en-US" sz="2400" b="1" dirty="0"/>
            </a:p>
            <a:p>
              <a:pPr algn="ctr"/>
              <a:endParaRPr lang="en-US" sz="1600" b="1" dirty="0"/>
            </a:p>
          </p:txBody>
        </p:sp>
        <p:pic>
          <p:nvPicPr>
            <p:cNvPr id="16" name="Graphic 15" descr="Man with solid fill">
              <a:extLst>
                <a:ext uri="{FF2B5EF4-FFF2-40B4-BE49-F238E27FC236}">
                  <a16:creationId xmlns:a16="http://schemas.microsoft.com/office/drawing/2014/main" id="{ED12D824-441F-42BF-992C-20751E85062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31981" y="2114976"/>
              <a:ext cx="689206" cy="689206"/>
            </a:xfrm>
            <a:prstGeom prst="rect">
              <a:avLst/>
            </a:prstGeom>
          </p:spPr>
        </p:pic>
        <p:pic>
          <p:nvPicPr>
            <p:cNvPr id="17" name="Graphic 16" descr="Man with solid fill">
              <a:extLst>
                <a:ext uri="{FF2B5EF4-FFF2-40B4-BE49-F238E27FC236}">
                  <a16:creationId xmlns:a16="http://schemas.microsoft.com/office/drawing/2014/main" id="{E729CC10-06A3-48D9-AB6B-26E2CDA7995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547793" y="2114976"/>
              <a:ext cx="689206" cy="689206"/>
            </a:xfrm>
            <a:prstGeom prst="rect">
              <a:avLst/>
            </a:prstGeom>
          </p:spPr>
        </p:pic>
        <p:pic>
          <p:nvPicPr>
            <p:cNvPr id="18" name="Graphic 17" descr="Man with solid fill">
              <a:extLst>
                <a:ext uri="{FF2B5EF4-FFF2-40B4-BE49-F238E27FC236}">
                  <a16:creationId xmlns:a16="http://schemas.microsoft.com/office/drawing/2014/main" id="{C52053FC-F0C8-4C9D-985B-D4679D81803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963604" y="2114976"/>
              <a:ext cx="689206" cy="689206"/>
            </a:xfrm>
            <a:prstGeom prst="rect">
              <a:avLst/>
            </a:prstGeom>
          </p:spPr>
        </p:pic>
        <p:pic>
          <p:nvPicPr>
            <p:cNvPr id="19" name="Graphic 18" descr="Man with solid fill">
              <a:extLst>
                <a:ext uri="{FF2B5EF4-FFF2-40B4-BE49-F238E27FC236}">
                  <a16:creationId xmlns:a16="http://schemas.microsoft.com/office/drawing/2014/main" id="{DFD3C304-460F-46D8-B9D8-B1F0C5B9EF7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379415" y="2114976"/>
              <a:ext cx="689206" cy="689206"/>
            </a:xfrm>
            <a:prstGeom prst="rect">
              <a:avLst/>
            </a:prstGeom>
          </p:spPr>
        </p:pic>
      </p:grpSp>
    </p:spTree>
    <p:extLst>
      <p:ext uri="{BB962C8B-B14F-4D97-AF65-F5344CB8AC3E}">
        <p14:creationId xmlns:p14="http://schemas.microsoft.com/office/powerpoint/2010/main" val="220153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peech Bubble: Rectangle with Corners Rounded 4">
            <a:extLst>
              <a:ext uri="{FF2B5EF4-FFF2-40B4-BE49-F238E27FC236}">
                <a16:creationId xmlns:a16="http://schemas.microsoft.com/office/drawing/2014/main" id="{B927AF2F-F638-023E-CBBB-A0F5FD627C08}"/>
              </a:ext>
            </a:extLst>
          </p:cNvPr>
          <p:cNvSpPr/>
          <p:nvPr/>
        </p:nvSpPr>
        <p:spPr>
          <a:xfrm>
            <a:off x="1165860" y="3601851"/>
            <a:ext cx="7749540" cy="2662088"/>
          </a:xfrm>
          <a:prstGeom prst="wedgeRoundRectCallout">
            <a:avLst>
              <a:gd name="adj1" fmla="val 4978"/>
              <a:gd name="adj2" fmla="val 57349"/>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peech Bubble: Rectangle with Corners Rounded 2">
            <a:extLst>
              <a:ext uri="{FF2B5EF4-FFF2-40B4-BE49-F238E27FC236}">
                <a16:creationId xmlns:a16="http://schemas.microsoft.com/office/drawing/2014/main" id="{0056BACA-6169-F1C3-E19D-96D635C09565}"/>
              </a:ext>
            </a:extLst>
          </p:cNvPr>
          <p:cNvSpPr/>
          <p:nvPr/>
        </p:nvSpPr>
        <p:spPr>
          <a:xfrm>
            <a:off x="381000" y="815135"/>
            <a:ext cx="7749540" cy="2441013"/>
          </a:xfrm>
          <a:prstGeom prst="wedgeRoundRectCallout">
            <a:avLst>
              <a:gd name="adj1" fmla="val -4904"/>
              <a:gd name="adj2" fmla="val 60901"/>
              <a:gd name="adj3" fmla="val 16667"/>
            </a:avLst>
          </a:prstGeom>
          <a:solidFill>
            <a:schemeClr val="accent5">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hidden="1">
            <a:extLst>
              <a:ext uri="{FF2B5EF4-FFF2-40B4-BE49-F238E27FC236}">
                <a16:creationId xmlns:a16="http://schemas.microsoft.com/office/drawing/2014/main" id="{C625CF15-C63F-464E-8BA6-163D2B766FF7}"/>
              </a:ext>
            </a:extLst>
          </p:cNvPr>
          <p:cNvGraphicFramePr>
            <a:graphicFrameLocks noChangeAspect="1"/>
          </p:cNvGraphicFramePr>
          <p:nvPr>
            <p:custDataLst>
              <p:tags r:id="rId1"/>
            </p:custDataLst>
            <p:extLst>
              <p:ext uri="{D42A27DB-BD31-4B8C-83A1-F6EECF244321}">
                <p14:modId xmlns:p14="http://schemas.microsoft.com/office/powerpoint/2010/main" val="33971095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3" imgH="503" progId="TCLayout.ActiveDocument.1">
                  <p:embed/>
                </p:oleObj>
              </mc:Choice>
              <mc:Fallback>
                <p:oleObj name="think-cell Slide" r:id="rId4" imgW="503" imgH="503" progId="TCLayout.ActiveDocument.1">
                  <p:embed/>
                  <p:pic>
                    <p:nvPicPr>
                      <p:cNvPr id="7" name="Object 6" hidden="1">
                        <a:extLst>
                          <a:ext uri="{FF2B5EF4-FFF2-40B4-BE49-F238E27FC236}">
                            <a16:creationId xmlns:a16="http://schemas.microsoft.com/office/drawing/2014/main" id="{C625CF15-C63F-464E-8BA6-163D2B766FF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907CB127-750D-4507-B9EE-6D6132BC9813}"/>
              </a:ext>
            </a:extLst>
          </p:cNvPr>
          <p:cNvSpPr>
            <a:spLocks noGrp="1"/>
          </p:cNvSpPr>
          <p:nvPr>
            <p:ph type="title"/>
          </p:nvPr>
        </p:nvSpPr>
        <p:spPr>
          <a:xfrm>
            <a:off x="174670" y="153304"/>
            <a:ext cx="8680359" cy="294671"/>
          </a:xfrm>
        </p:spPr>
        <p:txBody>
          <a:bodyPr vert="horz"/>
          <a:lstStyle/>
          <a:p>
            <a:r>
              <a:rPr lang="en-US" dirty="0">
                <a:solidFill>
                  <a:srgbClr val="002060"/>
                </a:solidFill>
              </a:rPr>
              <a:t>Access and coordination challenges are marked for people with complex needs</a:t>
            </a:r>
          </a:p>
        </p:txBody>
      </p:sp>
      <p:sp>
        <p:nvSpPr>
          <p:cNvPr id="28" name="Content Placeholder 27">
            <a:extLst>
              <a:ext uri="{FF2B5EF4-FFF2-40B4-BE49-F238E27FC236}">
                <a16:creationId xmlns:a16="http://schemas.microsoft.com/office/drawing/2014/main" id="{AA499BC9-CA03-481A-A519-753B4D7C6A98}"/>
              </a:ext>
            </a:extLst>
          </p:cNvPr>
          <p:cNvSpPr>
            <a:spLocks noGrp="1"/>
          </p:cNvSpPr>
          <p:nvPr>
            <p:ph sz="half" idx="1"/>
          </p:nvPr>
        </p:nvSpPr>
        <p:spPr>
          <a:xfrm>
            <a:off x="266700" y="925830"/>
            <a:ext cx="7665720" cy="2308860"/>
          </a:xfrm>
          <a:noFill/>
          <a:ln>
            <a:noFill/>
          </a:ln>
        </p:spPr>
        <p:txBody>
          <a:bodyPr anchor="ctr">
            <a:noAutofit/>
          </a:bodyPr>
          <a:lstStyle/>
          <a:p>
            <a:pPr marL="0" indent="0" algn="ctr">
              <a:buNone/>
            </a:pPr>
            <a:r>
              <a:rPr lang="en-US" sz="2200" b="1" dirty="0">
                <a:solidFill>
                  <a:schemeClr val="tx1"/>
                </a:solidFill>
              </a:rPr>
              <a:t>Hard to get needed care in a timely way</a:t>
            </a:r>
          </a:p>
          <a:p>
            <a:pPr marL="0" indent="0" algn="ctr">
              <a:buNone/>
            </a:pPr>
            <a:r>
              <a:rPr lang="en-US" sz="2200" dirty="0">
                <a:solidFill>
                  <a:schemeClr val="tx1"/>
                </a:solidFill>
              </a:rPr>
              <a:t>“I want to go into rehab.’ And they say, ‘Okay, well call </a:t>
            </a:r>
            <a:br>
              <a:rPr lang="en-US" sz="2200" dirty="0">
                <a:solidFill>
                  <a:schemeClr val="tx1"/>
                </a:solidFill>
              </a:rPr>
            </a:br>
            <a:r>
              <a:rPr lang="en-US" sz="2200" dirty="0">
                <a:solidFill>
                  <a:schemeClr val="tx1"/>
                </a:solidFill>
              </a:rPr>
              <a:t>this number.’ Then you call the number and they say, </a:t>
            </a:r>
            <a:br>
              <a:rPr lang="en-US" sz="2200" dirty="0">
                <a:solidFill>
                  <a:schemeClr val="tx1"/>
                </a:solidFill>
              </a:rPr>
            </a:br>
            <a:r>
              <a:rPr lang="en-US" sz="2200" dirty="0">
                <a:solidFill>
                  <a:schemeClr val="tx1"/>
                </a:solidFill>
              </a:rPr>
              <a:t>‘Okay, well, I can see you in two weeks.’ </a:t>
            </a:r>
            <a:r>
              <a:rPr lang="en-US" sz="2200" b="1" dirty="0">
                <a:solidFill>
                  <a:schemeClr val="tx1"/>
                </a:solidFill>
              </a:rPr>
              <a:t>What am I </a:t>
            </a:r>
            <a:br>
              <a:rPr lang="en-US" sz="2200" b="1" dirty="0">
                <a:solidFill>
                  <a:schemeClr val="tx1"/>
                </a:solidFill>
              </a:rPr>
            </a:br>
            <a:r>
              <a:rPr lang="en-US" sz="2200" b="1" dirty="0">
                <a:solidFill>
                  <a:schemeClr val="tx1"/>
                </a:solidFill>
              </a:rPr>
              <a:t>supposed to do? Keep drinking? I want to stop now</a:t>
            </a:r>
            <a:r>
              <a:rPr lang="en-US" sz="2200" dirty="0">
                <a:solidFill>
                  <a:schemeClr val="tx1"/>
                </a:solidFill>
              </a:rPr>
              <a:t>.”</a:t>
            </a:r>
            <a:br>
              <a:rPr lang="en-US" sz="2200" dirty="0">
                <a:solidFill>
                  <a:schemeClr val="tx1"/>
                </a:solidFill>
              </a:rPr>
            </a:br>
            <a:br>
              <a:rPr lang="en-US" sz="2200" dirty="0">
                <a:solidFill>
                  <a:schemeClr val="tx1"/>
                </a:solidFill>
              </a:rPr>
            </a:br>
            <a:r>
              <a:rPr lang="en-US" sz="2200" dirty="0">
                <a:solidFill>
                  <a:schemeClr val="tx1"/>
                </a:solidFill>
              </a:rPr>
              <a:t> — Listening to Californians with Low Incomes</a:t>
            </a:r>
          </a:p>
        </p:txBody>
      </p:sp>
      <p:sp>
        <p:nvSpPr>
          <p:cNvPr id="4" name="Content Placeholder 3">
            <a:extLst>
              <a:ext uri="{FF2B5EF4-FFF2-40B4-BE49-F238E27FC236}">
                <a16:creationId xmlns:a16="http://schemas.microsoft.com/office/drawing/2014/main" id="{02F49D12-3D65-437E-BD8F-CF9D3F15B44B}"/>
              </a:ext>
            </a:extLst>
          </p:cNvPr>
          <p:cNvSpPr>
            <a:spLocks noGrp="1"/>
          </p:cNvSpPr>
          <p:nvPr>
            <p:ph sz="half" idx="2"/>
          </p:nvPr>
        </p:nvSpPr>
        <p:spPr>
          <a:xfrm>
            <a:off x="1452110" y="3697508"/>
            <a:ext cx="7177039" cy="2466677"/>
          </a:xfrm>
          <a:noFill/>
          <a:ln>
            <a:noFill/>
          </a:ln>
        </p:spPr>
        <p:txBody>
          <a:bodyPr anchor="ctr">
            <a:noAutofit/>
          </a:bodyPr>
          <a:lstStyle/>
          <a:p>
            <a:pPr marL="0" indent="0" algn="ctr">
              <a:buNone/>
            </a:pPr>
            <a:r>
              <a:rPr lang="en-US" sz="2200" b="1" dirty="0">
                <a:solidFill>
                  <a:schemeClr val="tx1"/>
                </a:solidFill>
              </a:rPr>
              <a:t>Hard to get whole-person care</a:t>
            </a:r>
          </a:p>
          <a:p>
            <a:pPr marL="0" indent="0" algn="ctr">
              <a:buNone/>
            </a:pPr>
            <a:r>
              <a:rPr lang="en-US" sz="2200" dirty="0">
                <a:solidFill>
                  <a:schemeClr val="tx1"/>
                </a:solidFill>
              </a:rPr>
              <a:t>“I have to wonder if my primary doctor and my mental heath doctor…if they communicated better, if there would be something that would…guide me in better wellness.” </a:t>
            </a:r>
            <a:br>
              <a:rPr lang="en-US" sz="2200" dirty="0">
                <a:solidFill>
                  <a:schemeClr val="tx1"/>
                </a:solidFill>
              </a:rPr>
            </a:br>
            <a:br>
              <a:rPr lang="en-US" sz="2200" dirty="0">
                <a:solidFill>
                  <a:schemeClr val="tx1"/>
                </a:solidFill>
              </a:rPr>
            </a:br>
            <a:r>
              <a:rPr lang="en-US" sz="2200" dirty="0">
                <a:solidFill>
                  <a:schemeClr val="tx1"/>
                </a:solidFill>
              </a:rPr>
              <a:t>—  Listening to Californians with Low Incomes</a:t>
            </a:r>
          </a:p>
        </p:txBody>
      </p:sp>
    </p:spTree>
    <p:extLst>
      <p:ext uri="{BB962C8B-B14F-4D97-AF65-F5344CB8AC3E}">
        <p14:creationId xmlns:p14="http://schemas.microsoft.com/office/powerpoint/2010/main" val="1074010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E4276D5D-C21A-439A-9E83-354FBB54A117}"/>
              </a:ext>
            </a:extLst>
          </p:cNvPr>
          <p:cNvGraphicFramePr>
            <a:graphicFrameLocks noChangeAspect="1"/>
          </p:cNvGraphicFramePr>
          <p:nvPr>
            <p:custDataLst>
              <p:tags r:id="rId1"/>
            </p:custDataLst>
            <p:extLst>
              <p:ext uri="{D42A27DB-BD31-4B8C-83A1-F6EECF244321}">
                <p14:modId xmlns:p14="http://schemas.microsoft.com/office/powerpoint/2010/main" val="14077790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3" imgH="503" progId="TCLayout.ActiveDocument.1">
                  <p:embed/>
                </p:oleObj>
              </mc:Choice>
              <mc:Fallback>
                <p:oleObj name="think-cell Slide" r:id="rId4" imgW="503" imgH="503" progId="TCLayout.ActiveDocument.1">
                  <p:embed/>
                  <p:pic>
                    <p:nvPicPr>
                      <p:cNvPr id="12" name="Object 11" hidden="1">
                        <a:extLst>
                          <a:ext uri="{FF2B5EF4-FFF2-40B4-BE49-F238E27FC236}">
                            <a16:creationId xmlns:a16="http://schemas.microsoft.com/office/drawing/2014/main" id="{E4276D5D-C21A-439A-9E83-354FBB54A11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8FECC7A3-35F4-49F1-AF93-AF25A6F6FDC1}"/>
              </a:ext>
            </a:extLst>
          </p:cNvPr>
          <p:cNvSpPr>
            <a:spLocks noGrp="1"/>
          </p:cNvSpPr>
          <p:nvPr>
            <p:ph type="title"/>
          </p:nvPr>
        </p:nvSpPr>
        <p:spPr>
          <a:xfrm>
            <a:off x="174070" y="155734"/>
            <a:ext cx="8914520" cy="390435"/>
          </a:xfrm>
        </p:spPr>
        <p:txBody>
          <a:bodyPr vert="horz"/>
          <a:lstStyle/>
          <a:p>
            <a:r>
              <a:rPr lang="en-US" dirty="0">
                <a:solidFill>
                  <a:srgbClr val="002060"/>
                </a:solidFill>
              </a:rPr>
              <a:t>On quality, Medi-Cal performs well overall, but falls below national benchmarks on measures that require coordination during transitions or handoffs</a:t>
            </a:r>
          </a:p>
        </p:txBody>
      </p:sp>
      <p:sp>
        <p:nvSpPr>
          <p:cNvPr id="52" name="TextBox 51">
            <a:extLst>
              <a:ext uri="{FF2B5EF4-FFF2-40B4-BE49-F238E27FC236}">
                <a16:creationId xmlns:a16="http://schemas.microsoft.com/office/drawing/2014/main" id="{43271802-B861-4741-AEAD-92F09740378C}"/>
              </a:ext>
            </a:extLst>
          </p:cNvPr>
          <p:cNvSpPr txBox="1"/>
          <p:nvPr/>
        </p:nvSpPr>
        <p:spPr>
          <a:xfrm>
            <a:off x="380522" y="924306"/>
            <a:ext cx="8412856" cy="584775"/>
          </a:xfrm>
          <a:prstGeom prst="rect">
            <a:avLst/>
          </a:prstGeom>
          <a:noFill/>
        </p:spPr>
        <p:txBody>
          <a:bodyPr wrap="square" rtlCol="0">
            <a:spAutoFit/>
          </a:bodyPr>
          <a:lstStyle/>
          <a:p>
            <a:r>
              <a:rPr lang="en-US" sz="1600" b="1" dirty="0"/>
              <a:t>Medi-Cal falls below national benchmarks in population health measures.</a:t>
            </a:r>
            <a:endParaRPr lang="en-US" sz="1600" dirty="0"/>
          </a:p>
          <a:p>
            <a:r>
              <a:rPr lang="en-US" sz="1600" dirty="0"/>
              <a:t>% receiving recommended care, All Medi-Cal enrollees</a:t>
            </a:r>
          </a:p>
        </p:txBody>
      </p:sp>
      <p:sp>
        <p:nvSpPr>
          <p:cNvPr id="58" name="TextBox 57">
            <a:extLst>
              <a:ext uri="{FF2B5EF4-FFF2-40B4-BE49-F238E27FC236}">
                <a16:creationId xmlns:a16="http://schemas.microsoft.com/office/drawing/2014/main" id="{BD311BF6-2B3F-4778-A965-E33166BF77D2}"/>
              </a:ext>
            </a:extLst>
          </p:cNvPr>
          <p:cNvSpPr txBox="1"/>
          <p:nvPr/>
        </p:nvSpPr>
        <p:spPr>
          <a:xfrm>
            <a:off x="274320" y="5994674"/>
            <a:ext cx="5716867" cy="400110"/>
          </a:xfrm>
          <a:prstGeom prst="rect">
            <a:avLst/>
          </a:prstGeom>
          <a:noFill/>
        </p:spPr>
        <p:txBody>
          <a:bodyPr wrap="square" rtlCol="0">
            <a:spAutoFit/>
          </a:bodyPr>
          <a:lstStyle/>
          <a:p>
            <a:r>
              <a:rPr lang="en-US" sz="1000" dirty="0">
                <a:solidFill>
                  <a:schemeClr val="tx1">
                    <a:lumMod val="50000"/>
                    <a:lumOff val="50000"/>
                  </a:schemeClr>
                </a:solidFill>
              </a:rPr>
              <a:t>Source: </a:t>
            </a:r>
            <a:r>
              <a:rPr lang="en-US" sz="1000" b="0" i="0" dirty="0">
                <a:solidFill>
                  <a:schemeClr val="tx1">
                    <a:lumMod val="50000"/>
                    <a:lumOff val="50000"/>
                  </a:schemeClr>
                </a:solidFill>
                <a:effectLst/>
              </a:rPr>
              <a:t>2020 Child and Adult Health Care Quality Measures Quality accessed at </a:t>
            </a:r>
            <a:r>
              <a:rPr lang="en-US" sz="1000" b="0" i="0" dirty="0">
                <a:solidFill>
                  <a:schemeClr val="tx1">
                    <a:lumMod val="50000"/>
                    <a:lumOff val="50000"/>
                  </a:schemeClr>
                </a:solidFill>
                <a:effectLst/>
                <a:hlinkClick r:id="rId6">
                  <a:extLst>
                    <a:ext uri="{A12FA001-AC4F-418D-AE19-62706E023703}">
                      <ahyp:hlinkClr xmlns:ahyp="http://schemas.microsoft.com/office/drawing/2018/hyperlinkcolor" val="tx"/>
                    </a:ext>
                  </a:extLst>
                </a:hlinkClick>
              </a:rPr>
              <a:t>https://data.medicaid.gov/dataset/fbbe1734-b448-4e5a-bc94-3f8688534741 on February 16</a:t>
            </a:r>
            <a:r>
              <a:rPr lang="en-US" sz="1000" b="0" i="0" dirty="0">
                <a:solidFill>
                  <a:schemeClr val="tx1">
                    <a:lumMod val="50000"/>
                    <a:lumOff val="50000"/>
                  </a:schemeClr>
                </a:solidFill>
                <a:effectLst/>
              </a:rPr>
              <a:t>; </a:t>
            </a:r>
            <a:endParaRPr lang="en-US" sz="1000" dirty="0">
              <a:solidFill>
                <a:schemeClr val="tx1">
                  <a:lumMod val="50000"/>
                  <a:lumOff val="50000"/>
                </a:schemeClr>
              </a:solidFill>
            </a:endParaRPr>
          </a:p>
        </p:txBody>
      </p:sp>
      <p:sp>
        <p:nvSpPr>
          <p:cNvPr id="7" name="Rectangle 6">
            <a:extLst>
              <a:ext uri="{FF2B5EF4-FFF2-40B4-BE49-F238E27FC236}">
                <a16:creationId xmlns:a16="http://schemas.microsoft.com/office/drawing/2014/main" id="{E2C29C00-C83F-49A2-B69F-481B92026EE2}"/>
              </a:ext>
            </a:extLst>
          </p:cNvPr>
          <p:cNvSpPr/>
          <p:nvPr/>
        </p:nvSpPr>
        <p:spPr>
          <a:xfrm>
            <a:off x="266700" y="906551"/>
            <a:ext cx="8648700" cy="54882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1" name="Chart 20">
            <a:extLst>
              <a:ext uri="{FF2B5EF4-FFF2-40B4-BE49-F238E27FC236}">
                <a16:creationId xmlns:a16="http://schemas.microsoft.com/office/drawing/2014/main" id="{C7D9668D-F751-44D5-8807-B67D7AAD053A}"/>
              </a:ext>
            </a:extLst>
          </p:cNvPr>
          <p:cNvGraphicFramePr/>
          <p:nvPr>
            <p:extLst>
              <p:ext uri="{D42A27DB-BD31-4B8C-83A1-F6EECF244321}">
                <p14:modId xmlns:p14="http://schemas.microsoft.com/office/powerpoint/2010/main" val="647784903"/>
              </p:ext>
            </p:extLst>
          </p:nvPr>
        </p:nvGraphicFramePr>
        <p:xfrm>
          <a:off x="350622" y="1585061"/>
          <a:ext cx="6100978" cy="4366388"/>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200871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peech Bubble: Rectangle with Corners Rounded 7">
            <a:extLst>
              <a:ext uri="{FF2B5EF4-FFF2-40B4-BE49-F238E27FC236}">
                <a16:creationId xmlns:a16="http://schemas.microsoft.com/office/drawing/2014/main" id="{6F501C1A-3E15-0E0F-4A10-4D227EDB1709}"/>
              </a:ext>
            </a:extLst>
          </p:cNvPr>
          <p:cNvSpPr/>
          <p:nvPr/>
        </p:nvSpPr>
        <p:spPr>
          <a:xfrm>
            <a:off x="731520" y="3920489"/>
            <a:ext cx="7749540" cy="1988821"/>
          </a:xfrm>
          <a:prstGeom prst="wedgeRoundRectCallout">
            <a:avLst>
              <a:gd name="adj1" fmla="val 6453"/>
              <a:gd name="adj2" fmla="val 61837"/>
              <a:gd name="adj3" fmla="val 16667"/>
            </a:avLst>
          </a:prstGeom>
          <a:solidFill>
            <a:schemeClr val="accent5">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Object 11" hidden="1">
            <a:extLst>
              <a:ext uri="{FF2B5EF4-FFF2-40B4-BE49-F238E27FC236}">
                <a16:creationId xmlns:a16="http://schemas.microsoft.com/office/drawing/2014/main" id="{E4276D5D-C21A-439A-9E83-354FBB54A117}"/>
              </a:ext>
            </a:extLst>
          </p:cNvPr>
          <p:cNvGraphicFramePr>
            <a:graphicFrameLocks noChangeAspect="1"/>
          </p:cNvGraphicFramePr>
          <p:nvPr>
            <p:custDataLst>
              <p:tags r:id="rId1"/>
            </p:custDataLst>
            <p:extLst>
              <p:ext uri="{D42A27DB-BD31-4B8C-83A1-F6EECF244321}">
                <p14:modId xmlns:p14="http://schemas.microsoft.com/office/powerpoint/2010/main" val="10090566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3" imgH="503" progId="TCLayout.ActiveDocument.1">
                  <p:embed/>
                </p:oleObj>
              </mc:Choice>
              <mc:Fallback>
                <p:oleObj name="think-cell Slide" r:id="rId4" imgW="503" imgH="503" progId="TCLayout.ActiveDocument.1">
                  <p:embed/>
                  <p:pic>
                    <p:nvPicPr>
                      <p:cNvPr id="12" name="Object 11" hidden="1">
                        <a:extLst>
                          <a:ext uri="{FF2B5EF4-FFF2-40B4-BE49-F238E27FC236}">
                            <a16:creationId xmlns:a16="http://schemas.microsoft.com/office/drawing/2014/main" id="{E4276D5D-C21A-439A-9E83-354FBB54A11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8FECC7A3-35F4-49F1-AF93-AF25A6F6FDC1}"/>
              </a:ext>
            </a:extLst>
          </p:cNvPr>
          <p:cNvSpPr>
            <a:spLocks noGrp="1"/>
          </p:cNvSpPr>
          <p:nvPr>
            <p:ph type="title"/>
          </p:nvPr>
        </p:nvSpPr>
        <p:spPr>
          <a:xfrm>
            <a:off x="174070" y="155734"/>
            <a:ext cx="8914520" cy="390435"/>
          </a:xfrm>
        </p:spPr>
        <p:txBody>
          <a:bodyPr vert="horz"/>
          <a:lstStyle/>
          <a:p>
            <a:r>
              <a:rPr lang="en-US" dirty="0">
                <a:solidFill>
                  <a:srgbClr val="002060"/>
                </a:solidFill>
              </a:rPr>
              <a:t>Medi-Cal is also not immune to significant racial and ethnic inequities</a:t>
            </a:r>
          </a:p>
        </p:txBody>
      </p:sp>
      <p:sp>
        <p:nvSpPr>
          <p:cNvPr id="73" name="TextBox 72">
            <a:extLst>
              <a:ext uri="{FF2B5EF4-FFF2-40B4-BE49-F238E27FC236}">
                <a16:creationId xmlns:a16="http://schemas.microsoft.com/office/drawing/2014/main" id="{0AF8B1C3-3083-42D3-AA31-7EEEB7A3AE93}"/>
              </a:ext>
            </a:extLst>
          </p:cNvPr>
          <p:cNvSpPr txBox="1"/>
          <p:nvPr/>
        </p:nvSpPr>
        <p:spPr>
          <a:xfrm>
            <a:off x="405774" y="1132733"/>
            <a:ext cx="8370551" cy="2585323"/>
          </a:xfrm>
          <a:prstGeom prst="rect">
            <a:avLst/>
          </a:prstGeom>
          <a:noFill/>
        </p:spPr>
        <p:txBody>
          <a:bodyPr wrap="square" rtlCol="0">
            <a:spAutoFit/>
          </a:bodyPr>
          <a:lstStyle/>
          <a:p>
            <a:pPr marL="285750" indent="-285750">
              <a:buFont typeface="Arial" panose="020B0604020202020204" pitchFamily="34" charset="0"/>
              <a:buChar char="•"/>
            </a:pPr>
            <a:r>
              <a:rPr lang="en-US" b="1" dirty="0"/>
              <a:t>Quality of mental health care: </a:t>
            </a:r>
            <a:r>
              <a:rPr lang="en-US" dirty="0"/>
              <a:t>Only 36.5% of Black adults diagnosed with major depression and started on an antidepressant remained on it for 180 days, compared to almost 50% of their white counterparts.</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Childhood prevention: </a:t>
            </a:r>
            <a:r>
              <a:rPr lang="en-US" dirty="0"/>
              <a:t>Only 22% of Black children are fully immunized at the age of two, compared to 40% statewide.</a:t>
            </a:r>
          </a:p>
          <a:p>
            <a:endParaRPr lang="en-US" dirty="0"/>
          </a:p>
          <a:p>
            <a:pPr marL="285750" indent="-285750">
              <a:buFont typeface="Arial" panose="020B0604020202020204" pitchFamily="34" charset="0"/>
              <a:buChar char="•"/>
            </a:pPr>
            <a:r>
              <a:rPr lang="en-US" b="1" dirty="0"/>
              <a:t>Chronic disease care: </a:t>
            </a:r>
            <a:r>
              <a:rPr lang="en-US" dirty="0"/>
              <a:t>Almost half of Black and Native American people with diabetes live with poorly controlled blood sugar, compared to 41% statewide.</a:t>
            </a:r>
          </a:p>
        </p:txBody>
      </p:sp>
      <p:sp>
        <p:nvSpPr>
          <p:cNvPr id="7" name="Rectangle 6">
            <a:extLst>
              <a:ext uri="{FF2B5EF4-FFF2-40B4-BE49-F238E27FC236}">
                <a16:creationId xmlns:a16="http://schemas.microsoft.com/office/drawing/2014/main" id="{E2C29C00-C83F-49A2-B69F-481B92026EE2}"/>
              </a:ext>
            </a:extLst>
          </p:cNvPr>
          <p:cNvSpPr/>
          <p:nvPr/>
        </p:nvSpPr>
        <p:spPr>
          <a:xfrm>
            <a:off x="266700" y="1089660"/>
            <a:ext cx="8648700" cy="53165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64786BCD-BC22-4885-94A2-AF0D7A0ABA68}"/>
              </a:ext>
            </a:extLst>
          </p:cNvPr>
          <p:cNvSpPr txBox="1"/>
          <p:nvPr/>
        </p:nvSpPr>
        <p:spPr>
          <a:xfrm>
            <a:off x="396655" y="6217801"/>
            <a:ext cx="8469347" cy="246221"/>
          </a:xfrm>
          <a:prstGeom prst="rect">
            <a:avLst/>
          </a:prstGeom>
          <a:noFill/>
        </p:spPr>
        <p:txBody>
          <a:bodyPr wrap="square" rtlCol="0">
            <a:spAutoFit/>
          </a:bodyPr>
          <a:lstStyle/>
          <a:p>
            <a:r>
              <a:rPr lang="en-US" sz="1000" dirty="0">
                <a:solidFill>
                  <a:schemeClr val="tx1">
                    <a:lumMod val="50000"/>
                    <a:lumOff val="50000"/>
                  </a:schemeClr>
                </a:solidFill>
              </a:rPr>
              <a:t>Source: 2020 Health Disparities Report, Department of Health Care Services, December 2021.</a:t>
            </a:r>
          </a:p>
        </p:txBody>
      </p:sp>
      <p:sp>
        <p:nvSpPr>
          <p:cNvPr id="6" name="TextBox 5">
            <a:extLst>
              <a:ext uri="{FF2B5EF4-FFF2-40B4-BE49-F238E27FC236}">
                <a16:creationId xmlns:a16="http://schemas.microsoft.com/office/drawing/2014/main" id="{2E9C2910-127E-E8DF-3898-A504ED933368}"/>
              </a:ext>
            </a:extLst>
          </p:cNvPr>
          <p:cNvSpPr txBox="1"/>
          <p:nvPr/>
        </p:nvSpPr>
        <p:spPr>
          <a:xfrm>
            <a:off x="982980" y="4196464"/>
            <a:ext cx="7178040" cy="1463040"/>
          </a:xfrm>
          <a:prstGeom prst="rect">
            <a:avLst/>
          </a:prstGeom>
          <a:noFill/>
          <a:ln>
            <a:noFill/>
          </a:ln>
        </p:spPr>
        <p:txBody>
          <a:bodyPr wrap="square" anchor="ctr">
            <a:noAutofit/>
          </a:bodyPr>
          <a:lstStyle/>
          <a:p>
            <a:pPr algn="ctr"/>
            <a:r>
              <a:rPr lang="en-US" sz="2200" dirty="0"/>
              <a:t>“The more you advocate about your own health, the more issues get addressed. And </a:t>
            </a:r>
            <a:r>
              <a:rPr lang="en-US" sz="2200" b="1" dirty="0"/>
              <a:t>if you’re not an advocate, sometimes you can be left kind of on the sidelines.”</a:t>
            </a:r>
            <a:br>
              <a:rPr lang="en-US" sz="2200" b="1" dirty="0"/>
            </a:br>
            <a:r>
              <a:rPr lang="en-US" sz="2200" b="1" dirty="0"/>
              <a:t> </a:t>
            </a:r>
          </a:p>
          <a:p>
            <a:pPr algn="ctr"/>
            <a:r>
              <a:rPr lang="en-US" sz="2200" dirty="0"/>
              <a:t>— Listening to Black Californians</a:t>
            </a:r>
          </a:p>
        </p:txBody>
      </p:sp>
    </p:spTree>
    <p:extLst>
      <p:ext uri="{BB962C8B-B14F-4D97-AF65-F5344CB8AC3E}">
        <p14:creationId xmlns:p14="http://schemas.microsoft.com/office/powerpoint/2010/main" val="3392990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89B671B-4C4A-4839-8484-BD04AD44B8EA}"/>
              </a:ext>
            </a:extLst>
          </p:cNvPr>
          <p:cNvGraphicFramePr>
            <a:graphicFrameLocks noChangeAspect="1"/>
          </p:cNvGraphicFramePr>
          <p:nvPr>
            <p:custDataLst>
              <p:tags r:id="rId1"/>
            </p:custDataLst>
            <p:extLst>
              <p:ext uri="{D42A27DB-BD31-4B8C-83A1-F6EECF244321}">
                <p14:modId xmlns:p14="http://schemas.microsoft.com/office/powerpoint/2010/main" val="6498039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3" imgH="503" progId="TCLayout.ActiveDocument.1">
                  <p:embed/>
                </p:oleObj>
              </mc:Choice>
              <mc:Fallback>
                <p:oleObj name="think-cell Slide" r:id="rId4" imgW="503" imgH="503" progId="TCLayout.ActiveDocument.1">
                  <p:embed/>
                  <p:pic>
                    <p:nvPicPr>
                      <p:cNvPr id="5" name="Object 4" hidden="1">
                        <a:extLst>
                          <a:ext uri="{FF2B5EF4-FFF2-40B4-BE49-F238E27FC236}">
                            <a16:creationId xmlns:a16="http://schemas.microsoft.com/office/drawing/2014/main" id="{289B671B-4C4A-4839-8484-BD04AD44B8E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Title 6">
            <a:extLst>
              <a:ext uri="{FF2B5EF4-FFF2-40B4-BE49-F238E27FC236}">
                <a16:creationId xmlns:a16="http://schemas.microsoft.com/office/drawing/2014/main" id="{B2C99CB5-5B66-46A8-B531-5024357BBD52}"/>
              </a:ext>
            </a:extLst>
          </p:cNvPr>
          <p:cNvSpPr>
            <a:spLocks noGrp="1"/>
          </p:cNvSpPr>
          <p:nvPr>
            <p:ph type="title"/>
          </p:nvPr>
        </p:nvSpPr>
        <p:spPr>
          <a:xfrm>
            <a:off x="154818" y="61325"/>
            <a:ext cx="8680360" cy="390435"/>
          </a:xfrm>
        </p:spPr>
        <p:txBody>
          <a:bodyPr vert="horz"/>
          <a:lstStyle/>
          <a:p>
            <a:r>
              <a:rPr lang="en-US" dirty="0">
                <a:solidFill>
                  <a:srgbClr val="002060"/>
                </a:solidFill>
              </a:rPr>
              <a:t>Millions of people with Medi-Cal coverage have complex needs – CalAIM has specific reforms for many of these populations of focus</a:t>
            </a:r>
          </a:p>
        </p:txBody>
      </p:sp>
      <p:sp>
        <p:nvSpPr>
          <p:cNvPr id="6" name="TextBox 5">
            <a:extLst>
              <a:ext uri="{FF2B5EF4-FFF2-40B4-BE49-F238E27FC236}">
                <a16:creationId xmlns:a16="http://schemas.microsoft.com/office/drawing/2014/main" id="{A0FB3BC7-F94F-46CF-8D30-D704C8EEA926}"/>
              </a:ext>
            </a:extLst>
          </p:cNvPr>
          <p:cNvSpPr txBox="1"/>
          <p:nvPr/>
        </p:nvSpPr>
        <p:spPr>
          <a:xfrm>
            <a:off x="266700" y="5462735"/>
            <a:ext cx="8724899" cy="1169551"/>
          </a:xfrm>
          <a:prstGeom prst="rect">
            <a:avLst/>
          </a:prstGeom>
          <a:noFill/>
        </p:spPr>
        <p:txBody>
          <a:bodyPr wrap="square" rtlCol="0">
            <a:spAutoFit/>
          </a:bodyPr>
          <a:lstStyle/>
          <a:p>
            <a:r>
              <a:rPr lang="en-US" sz="1000" dirty="0">
                <a:solidFill>
                  <a:schemeClr val="tx1">
                    <a:lumMod val="50000"/>
                    <a:lumOff val="50000"/>
                  </a:schemeClr>
                </a:solidFill>
              </a:rPr>
              <a:t>Source: </a:t>
            </a:r>
            <a:r>
              <a:rPr lang="en-US" sz="1000" u="none" strike="noStrike" dirty="0">
                <a:solidFill>
                  <a:schemeClr val="tx1">
                    <a:lumMod val="50000"/>
                    <a:lumOff val="50000"/>
                  </a:schemeClr>
                </a:solidFill>
                <a:effectLst/>
              </a:rPr>
              <a:t>Medi-Cal enrolled seniors and persons with disabilities and those dually eligible for Medi-Cal and Medicare, September 2021, </a:t>
            </a:r>
            <a:r>
              <a:rPr lang="en-US" sz="1000" u="none" strike="noStrike" dirty="0">
                <a:effectLst/>
                <a:hlinkClick r:id="rId6"/>
              </a:rPr>
              <a:t>Medi-Cal Fast Facts</a:t>
            </a:r>
            <a:r>
              <a:rPr lang="en-US" sz="1000" u="none" strike="noStrike" dirty="0">
                <a:effectLst/>
              </a:rPr>
              <a:t> </a:t>
            </a:r>
            <a:r>
              <a:rPr lang="en-US" sz="1000" u="none" strike="noStrike" dirty="0">
                <a:solidFill>
                  <a:schemeClr val="tx1">
                    <a:lumMod val="50000"/>
                    <a:lumOff val="50000"/>
                  </a:schemeClr>
                </a:solidFill>
                <a:effectLst/>
              </a:rPr>
              <a:t>(PDF); People accessing homeless services in 2019 with a disabling condition, </a:t>
            </a:r>
            <a:r>
              <a:rPr lang="en-US" sz="1000" u="none" strike="noStrike" dirty="0">
                <a:solidFill>
                  <a:schemeClr val="tx1">
                    <a:lumMod val="50000"/>
                    <a:lumOff val="50000"/>
                  </a:schemeClr>
                </a:solidFill>
                <a:effectLst/>
                <a:hlinkClick r:id="rId7">
                  <a:extLst>
                    <a:ext uri="{A12FA001-AC4F-418D-AE19-62706E023703}">
                      <ahyp:hlinkClr xmlns:ahyp="http://schemas.microsoft.com/office/drawing/2018/hyperlinkcolor" val="tx"/>
                    </a:ext>
                  </a:extLst>
                </a:hlinkClick>
              </a:rPr>
              <a:t>Homeless Data Integration System</a:t>
            </a:r>
            <a:r>
              <a:rPr lang="en-US" sz="1000" u="none" strike="noStrike" dirty="0">
                <a:solidFill>
                  <a:schemeClr val="tx1">
                    <a:lumMod val="50000"/>
                    <a:lumOff val="50000"/>
                  </a:schemeClr>
                </a:solidFill>
                <a:effectLst/>
              </a:rPr>
              <a:t>; Medi-Cal enrollees served in Specialty Mental Health System, FY 18–19; </a:t>
            </a:r>
            <a:r>
              <a:rPr lang="en-US" sz="1000" u="none" strike="noStrike" dirty="0">
                <a:effectLst/>
                <a:hlinkClick r:id="rId8"/>
              </a:rPr>
              <a:t>Adults</a:t>
            </a:r>
            <a:r>
              <a:rPr lang="en-US" sz="1000" u="none" strike="noStrike" dirty="0">
                <a:effectLst/>
              </a:rPr>
              <a:t> </a:t>
            </a:r>
            <a:r>
              <a:rPr lang="en-US" sz="1000" u="none" strike="noStrike" dirty="0">
                <a:solidFill>
                  <a:schemeClr val="tx1">
                    <a:lumMod val="50000"/>
                    <a:lumOff val="50000"/>
                  </a:schemeClr>
                </a:solidFill>
                <a:effectLst/>
              </a:rPr>
              <a:t>(PDF) and</a:t>
            </a:r>
            <a:r>
              <a:rPr lang="en-US" sz="1000" u="none" strike="noStrike" dirty="0">
                <a:effectLst/>
              </a:rPr>
              <a:t> </a:t>
            </a:r>
            <a:r>
              <a:rPr lang="en-US" sz="1000" u="none" strike="noStrike" dirty="0">
                <a:effectLst/>
                <a:hlinkClick r:id="rId9"/>
              </a:rPr>
              <a:t>Youth</a:t>
            </a:r>
            <a:r>
              <a:rPr lang="en-US" sz="1000" u="none" strike="noStrike" dirty="0">
                <a:effectLst/>
              </a:rPr>
              <a:t> </a:t>
            </a:r>
            <a:r>
              <a:rPr lang="en-US" sz="1000" u="none" strike="noStrike" dirty="0">
                <a:solidFill>
                  <a:schemeClr val="tx1">
                    <a:lumMod val="50000"/>
                    <a:lumOff val="50000"/>
                  </a:schemeClr>
                </a:solidFill>
                <a:effectLst/>
              </a:rPr>
              <a:t>(PDF</a:t>
            </a:r>
            <a:r>
              <a:rPr lang="en-US" sz="1000" u="none" strike="noStrike" dirty="0">
                <a:effectLst/>
              </a:rPr>
              <a:t>). </a:t>
            </a:r>
            <a:r>
              <a:rPr lang="en-US" sz="1000" u="none" strike="noStrike" dirty="0">
                <a:solidFill>
                  <a:schemeClr val="tx1">
                    <a:lumMod val="50000"/>
                    <a:lumOff val="50000"/>
                  </a:schemeClr>
                </a:solidFill>
                <a:effectLst/>
              </a:rPr>
              <a:t>People treated in public </a:t>
            </a:r>
            <a:r>
              <a:rPr lang="en-US" sz="1000" dirty="0">
                <a:solidFill>
                  <a:schemeClr val="tx1">
                    <a:lumMod val="50000"/>
                    <a:lumOff val="50000"/>
                  </a:schemeClr>
                </a:solidFill>
              </a:rPr>
              <a:t>substance use disorder</a:t>
            </a:r>
            <a:r>
              <a:rPr lang="en-US" sz="1000" u="none" strike="noStrike" dirty="0">
                <a:solidFill>
                  <a:schemeClr val="tx1">
                    <a:lumMod val="50000"/>
                    <a:lumOff val="50000"/>
                  </a:schemeClr>
                </a:solidFill>
                <a:effectLst/>
              </a:rPr>
              <a:t> system, FY 17–18; </a:t>
            </a:r>
            <a:r>
              <a:rPr lang="en-US" sz="1000" u="none" strike="noStrike" dirty="0">
                <a:effectLst/>
                <a:hlinkClick r:id="rId10"/>
              </a:rPr>
              <a:t>Substance Use Almanac, CHCF</a:t>
            </a:r>
            <a:r>
              <a:rPr lang="en-US" sz="1000" u="none" strike="noStrike" dirty="0">
                <a:effectLst/>
              </a:rPr>
              <a:t>; </a:t>
            </a:r>
            <a:r>
              <a:rPr lang="en-US" sz="1000" u="none" strike="noStrike" dirty="0">
                <a:solidFill>
                  <a:schemeClr val="tx1">
                    <a:lumMod val="50000"/>
                    <a:lumOff val="50000"/>
                  </a:schemeClr>
                </a:solidFill>
                <a:effectLst/>
              </a:rPr>
              <a:t>People in Jails with a mental health condition</a:t>
            </a:r>
            <a:r>
              <a:rPr lang="en-US" sz="1000" u="none" strike="noStrike" dirty="0">
                <a:effectLst/>
              </a:rPr>
              <a:t>, </a:t>
            </a:r>
            <a:r>
              <a:rPr lang="en-US" sz="1000" u="none" strike="noStrike" dirty="0">
                <a:solidFill>
                  <a:schemeClr val="tx1">
                    <a:lumMod val="50000"/>
                    <a:lumOff val="50000"/>
                  </a:schemeClr>
                </a:solidFill>
                <a:effectLst/>
                <a:hlinkClick r:id="rId11"/>
              </a:rPr>
              <a:t>The Prevalence of Mental Illness in California Jails is Rising: An Analysis of Mental Health Cases &amp; Psychotropic Medication Prescriptions, 2009-2019; California Health Policy Strategies </a:t>
            </a:r>
            <a:r>
              <a:rPr lang="en-US" sz="1000" u="none" strike="noStrike" dirty="0">
                <a:solidFill>
                  <a:schemeClr val="tx1">
                    <a:lumMod val="50000"/>
                    <a:lumOff val="50000"/>
                  </a:schemeClr>
                </a:solidFill>
                <a:effectLst/>
              </a:rPr>
              <a:t>(PDF); </a:t>
            </a:r>
            <a:r>
              <a:rPr lang="en-US" sz="1000" dirty="0">
                <a:solidFill>
                  <a:schemeClr val="tx1">
                    <a:lumMod val="50000"/>
                    <a:lumOff val="50000"/>
                  </a:schemeClr>
                </a:solidFill>
              </a:rPr>
              <a:t>Prison population with substance use disorder and/or mental health concerns, 2011; RAND. 2012. </a:t>
            </a:r>
            <a:r>
              <a:rPr lang="en-US" sz="1000" dirty="0">
                <a:hlinkClick r:id="rId12"/>
              </a:rPr>
              <a:t>“Understanding the Public Health Implications of Prisoner Reentry in California.” </a:t>
            </a:r>
            <a:r>
              <a:rPr lang="en-US" sz="1000" dirty="0"/>
              <a:t> </a:t>
            </a:r>
            <a:r>
              <a:rPr lang="en-US" sz="1000" dirty="0">
                <a:solidFill>
                  <a:schemeClr val="tx1">
                    <a:lumMod val="50000"/>
                    <a:lumOff val="50000"/>
                  </a:schemeClr>
                </a:solidFill>
              </a:rPr>
              <a:t>(PDF); California Children’s Services Population from </a:t>
            </a:r>
            <a:r>
              <a:rPr lang="en-US" sz="1000" dirty="0">
                <a:hlinkClick r:id="rId13"/>
              </a:rPr>
              <a:t>CCS Advisory Group Discussion</a:t>
            </a:r>
            <a:r>
              <a:rPr lang="en-US" sz="1000" dirty="0"/>
              <a:t> </a:t>
            </a:r>
            <a:r>
              <a:rPr lang="en-US" sz="1000" dirty="0">
                <a:solidFill>
                  <a:schemeClr val="tx1">
                    <a:lumMod val="50000"/>
                    <a:lumOff val="50000"/>
                  </a:schemeClr>
                </a:solidFill>
              </a:rPr>
              <a:t>(PDF), April 2021 and Children in Foster Care from </a:t>
            </a:r>
            <a:r>
              <a:rPr lang="en-US" sz="1000" dirty="0">
                <a:hlinkClick r:id="rId14"/>
              </a:rPr>
              <a:t>Kids Data</a:t>
            </a:r>
            <a:r>
              <a:rPr lang="en-US" sz="1000" dirty="0"/>
              <a:t>.</a:t>
            </a:r>
          </a:p>
        </p:txBody>
      </p:sp>
      <p:grpSp>
        <p:nvGrpSpPr>
          <p:cNvPr id="8" name="Group 7">
            <a:extLst>
              <a:ext uri="{FF2B5EF4-FFF2-40B4-BE49-F238E27FC236}">
                <a16:creationId xmlns:a16="http://schemas.microsoft.com/office/drawing/2014/main" id="{80354CCD-9945-4CE3-B68F-1DEC63593272}"/>
              </a:ext>
            </a:extLst>
          </p:cNvPr>
          <p:cNvGrpSpPr/>
          <p:nvPr/>
        </p:nvGrpSpPr>
        <p:grpSpPr>
          <a:xfrm>
            <a:off x="1451041" y="793130"/>
            <a:ext cx="6177095" cy="4700053"/>
            <a:chOff x="1448468" y="833652"/>
            <a:chExt cx="6358474" cy="5013476"/>
          </a:xfrm>
        </p:grpSpPr>
        <p:grpSp>
          <p:nvGrpSpPr>
            <p:cNvPr id="9" name="Group 8">
              <a:extLst>
                <a:ext uri="{FF2B5EF4-FFF2-40B4-BE49-F238E27FC236}">
                  <a16:creationId xmlns:a16="http://schemas.microsoft.com/office/drawing/2014/main" id="{8EEFCD68-1AEF-471D-AC63-32AF4614D644}"/>
                </a:ext>
              </a:extLst>
            </p:cNvPr>
            <p:cNvGrpSpPr/>
            <p:nvPr/>
          </p:nvGrpSpPr>
          <p:grpSpPr>
            <a:xfrm>
              <a:off x="1448468" y="833652"/>
              <a:ext cx="6358474" cy="5013476"/>
              <a:chOff x="364129" y="749167"/>
              <a:chExt cx="7525600" cy="5933721"/>
            </a:xfrm>
          </p:grpSpPr>
          <p:sp>
            <p:nvSpPr>
              <p:cNvPr id="40" name="Freeform: Shape 39">
                <a:extLst>
                  <a:ext uri="{FF2B5EF4-FFF2-40B4-BE49-F238E27FC236}">
                    <a16:creationId xmlns:a16="http://schemas.microsoft.com/office/drawing/2014/main" id="{F86783C4-A5A1-47D9-9B8F-FA73D0A40A9E}"/>
                  </a:ext>
                </a:extLst>
              </p:cNvPr>
              <p:cNvSpPr/>
              <p:nvPr/>
            </p:nvSpPr>
            <p:spPr>
              <a:xfrm>
                <a:off x="364129" y="749167"/>
                <a:ext cx="5359665" cy="5359665"/>
              </a:xfrm>
              <a:custGeom>
                <a:avLst/>
                <a:gdLst>
                  <a:gd name="connsiteX0" fmla="*/ 0 w 3726600"/>
                  <a:gd name="connsiteY0" fmla="*/ 1863300 h 3726600"/>
                  <a:gd name="connsiteX1" fmla="*/ 1863300 w 3726600"/>
                  <a:gd name="connsiteY1" fmla="*/ 0 h 3726600"/>
                  <a:gd name="connsiteX2" fmla="*/ 3726600 w 3726600"/>
                  <a:gd name="connsiteY2" fmla="*/ 1863300 h 3726600"/>
                  <a:gd name="connsiteX3" fmla="*/ 1863300 w 3726600"/>
                  <a:gd name="connsiteY3" fmla="*/ 3726600 h 3726600"/>
                  <a:gd name="connsiteX4" fmla="*/ 0 w 3726600"/>
                  <a:gd name="connsiteY4" fmla="*/ 1863300 h 372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26600" h="3726600">
                    <a:moveTo>
                      <a:pt x="0" y="1863300"/>
                    </a:moveTo>
                    <a:cubicBezTo>
                      <a:pt x="0" y="834228"/>
                      <a:pt x="834228" y="0"/>
                      <a:pt x="1863300" y="0"/>
                    </a:cubicBezTo>
                    <a:cubicBezTo>
                      <a:pt x="2892372" y="0"/>
                      <a:pt x="3726600" y="834228"/>
                      <a:pt x="3726600" y="1863300"/>
                    </a:cubicBezTo>
                    <a:cubicBezTo>
                      <a:pt x="3726600" y="2892372"/>
                      <a:pt x="2892372" y="3726600"/>
                      <a:pt x="1863300" y="3726600"/>
                    </a:cubicBezTo>
                    <a:cubicBezTo>
                      <a:pt x="834228" y="3726600"/>
                      <a:pt x="0" y="2892372"/>
                      <a:pt x="0" y="1863300"/>
                    </a:cubicBezTo>
                    <a:close/>
                  </a:path>
                </a:pathLst>
              </a:custGeom>
            </p:spPr>
            <p:style>
              <a:lnRef idx="2">
                <a:schemeClr val="lt1">
                  <a:hueOff val="0"/>
                  <a:satOff val="0"/>
                  <a:lumOff val="0"/>
                  <a:alphaOff val="0"/>
                </a:schemeClr>
              </a:lnRef>
              <a:fillRef idx="1">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429993" tIns="501656" rIns="429992" bIns="2042466" numCol="1" spcCol="1270" anchor="ctr" anchorCtr="0">
                <a:noAutofit/>
              </a:bodyPr>
              <a:lstStyle/>
              <a:p>
                <a:pPr lvl="0" defTabSz="711200">
                  <a:lnSpc>
                    <a:spcPct val="90000"/>
                  </a:lnSpc>
                  <a:spcBef>
                    <a:spcPct val="0"/>
                  </a:spcBef>
                  <a:spcAft>
                    <a:spcPct val="35000"/>
                  </a:spcAft>
                </a:pPr>
                <a:endParaRPr lang="en-US" sz="1600" kern="1200" dirty="0"/>
              </a:p>
            </p:txBody>
          </p:sp>
          <p:sp>
            <p:nvSpPr>
              <p:cNvPr id="41" name="Freeform: Shape 40">
                <a:extLst>
                  <a:ext uri="{FF2B5EF4-FFF2-40B4-BE49-F238E27FC236}">
                    <a16:creationId xmlns:a16="http://schemas.microsoft.com/office/drawing/2014/main" id="{838DE7F0-4D1F-4F8C-BBEB-8DDDF22BF66B}"/>
                  </a:ext>
                </a:extLst>
              </p:cNvPr>
              <p:cNvSpPr/>
              <p:nvPr/>
            </p:nvSpPr>
            <p:spPr>
              <a:xfrm>
                <a:off x="4228979" y="3022140"/>
                <a:ext cx="3660750" cy="3660748"/>
              </a:xfrm>
              <a:custGeom>
                <a:avLst/>
                <a:gdLst>
                  <a:gd name="connsiteX0" fmla="*/ 0 w 3660750"/>
                  <a:gd name="connsiteY0" fmla="*/ 1830375 h 3660750"/>
                  <a:gd name="connsiteX1" fmla="*/ 1830375 w 3660750"/>
                  <a:gd name="connsiteY1" fmla="*/ 0 h 3660750"/>
                  <a:gd name="connsiteX2" fmla="*/ 3660750 w 3660750"/>
                  <a:gd name="connsiteY2" fmla="*/ 1830375 h 3660750"/>
                  <a:gd name="connsiteX3" fmla="*/ 1830375 w 3660750"/>
                  <a:gd name="connsiteY3" fmla="*/ 3660750 h 3660750"/>
                  <a:gd name="connsiteX4" fmla="*/ 0 w 3660750"/>
                  <a:gd name="connsiteY4" fmla="*/ 1830375 h 3660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60750" h="3660750">
                    <a:moveTo>
                      <a:pt x="0" y="1830375"/>
                    </a:moveTo>
                    <a:cubicBezTo>
                      <a:pt x="0" y="819487"/>
                      <a:pt x="819487" y="0"/>
                      <a:pt x="1830375" y="0"/>
                    </a:cubicBezTo>
                    <a:cubicBezTo>
                      <a:pt x="2841263" y="0"/>
                      <a:pt x="3660750" y="819487"/>
                      <a:pt x="3660750" y="1830375"/>
                    </a:cubicBezTo>
                    <a:cubicBezTo>
                      <a:pt x="3660750" y="2841263"/>
                      <a:pt x="2841263" y="3660750"/>
                      <a:pt x="1830375" y="3660750"/>
                    </a:cubicBezTo>
                    <a:cubicBezTo>
                      <a:pt x="819487" y="3660750"/>
                      <a:pt x="0" y="2841263"/>
                      <a:pt x="0" y="1830375"/>
                    </a:cubicBezTo>
                    <a:close/>
                  </a:path>
                </a:pathLst>
              </a:custGeom>
            </p:spPr>
            <p:style>
              <a:lnRef idx="2">
                <a:schemeClr val="lt1">
                  <a:hueOff val="0"/>
                  <a:satOff val="0"/>
                  <a:lumOff val="0"/>
                  <a:alphaOff val="0"/>
                </a:schemeClr>
              </a:lnRef>
              <a:fillRef idx="1">
                <a:schemeClr val="accent3">
                  <a:alpha val="50000"/>
                  <a:hueOff val="0"/>
                  <a:satOff val="0"/>
                  <a:lumOff val="0"/>
                  <a:alphaOff val="0"/>
                </a:schemeClr>
              </a:fillRef>
              <a:effectRef idx="0">
                <a:schemeClr val="accent3">
                  <a:alpha val="50000"/>
                  <a:hueOff val="0"/>
                  <a:satOff val="0"/>
                  <a:lumOff val="0"/>
                  <a:alphaOff val="0"/>
                </a:schemeClr>
              </a:effectRef>
              <a:fontRef idx="minor">
                <a:schemeClr val="tx1"/>
              </a:fontRef>
            </p:style>
            <p:txBody>
              <a:bodyPr spcFirstLastPara="0" vert="horz" wrap="square" lIns="1971173" tIns="422395" rIns="281597" bIns="422394" numCol="1" spcCol="1270" anchor="ctr" anchorCtr="0">
                <a:noAutofit/>
              </a:bodyPr>
              <a:lstStyle/>
              <a:p>
                <a:pPr marL="0" lvl="0" indent="0" algn="ctr" defTabSz="711200">
                  <a:lnSpc>
                    <a:spcPct val="90000"/>
                  </a:lnSpc>
                  <a:spcBef>
                    <a:spcPct val="0"/>
                  </a:spcBef>
                  <a:spcAft>
                    <a:spcPct val="35000"/>
                  </a:spcAft>
                  <a:buNone/>
                </a:pPr>
                <a:endParaRPr lang="en-US" sz="1600" kern="1200" dirty="0"/>
              </a:p>
            </p:txBody>
          </p:sp>
          <p:sp>
            <p:nvSpPr>
              <p:cNvPr id="42" name="Freeform: Shape 41">
                <a:extLst>
                  <a:ext uri="{FF2B5EF4-FFF2-40B4-BE49-F238E27FC236}">
                    <a16:creationId xmlns:a16="http://schemas.microsoft.com/office/drawing/2014/main" id="{80BCB888-41A5-42CF-8586-685976CB78C3}"/>
                  </a:ext>
                </a:extLst>
              </p:cNvPr>
              <p:cNvSpPr/>
              <p:nvPr/>
            </p:nvSpPr>
            <p:spPr>
              <a:xfrm>
                <a:off x="380686" y="4278951"/>
                <a:ext cx="2185807" cy="2185805"/>
              </a:xfrm>
              <a:custGeom>
                <a:avLst/>
                <a:gdLst>
                  <a:gd name="connsiteX0" fmla="*/ 0 w 2185807"/>
                  <a:gd name="connsiteY0" fmla="*/ 1092904 h 2185807"/>
                  <a:gd name="connsiteX1" fmla="*/ 1092904 w 2185807"/>
                  <a:gd name="connsiteY1" fmla="*/ 0 h 2185807"/>
                  <a:gd name="connsiteX2" fmla="*/ 2185808 w 2185807"/>
                  <a:gd name="connsiteY2" fmla="*/ 1092904 h 2185807"/>
                  <a:gd name="connsiteX3" fmla="*/ 1092904 w 2185807"/>
                  <a:gd name="connsiteY3" fmla="*/ 2185808 h 2185807"/>
                  <a:gd name="connsiteX4" fmla="*/ 0 w 2185807"/>
                  <a:gd name="connsiteY4" fmla="*/ 1092904 h 2185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5807" h="2185807">
                    <a:moveTo>
                      <a:pt x="0" y="1092904"/>
                    </a:moveTo>
                    <a:cubicBezTo>
                      <a:pt x="0" y="489310"/>
                      <a:pt x="489310" y="0"/>
                      <a:pt x="1092904" y="0"/>
                    </a:cubicBezTo>
                    <a:cubicBezTo>
                      <a:pt x="1696498" y="0"/>
                      <a:pt x="2185808" y="489310"/>
                      <a:pt x="2185808" y="1092904"/>
                    </a:cubicBezTo>
                    <a:cubicBezTo>
                      <a:pt x="2185808" y="1696498"/>
                      <a:pt x="1696498" y="2185808"/>
                      <a:pt x="1092904" y="2185808"/>
                    </a:cubicBezTo>
                    <a:cubicBezTo>
                      <a:pt x="489310" y="2185808"/>
                      <a:pt x="0" y="1696498"/>
                      <a:pt x="0" y="1092904"/>
                    </a:cubicBezTo>
                    <a:close/>
                  </a:path>
                </a:pathLst>
              </a:custGeom>
            </p:spPr>
            <p:style>
              <a:lnRef idx="2">
                <a:schemeClr val="lt1">
                  <a:hueOff val="0"/>
                  <a:satOff val="0"/>
                  <a:lumOff val="0"/>
                  <a:alphaOff val="0"/>
                </a:schemeClr>
              </a:lnRef>
              <a:fillRef idx="1">
                <a:schemeClr val="accent4">
                  <a:alpha val="50000"/>
                  <a:hueOff val="0"/>
                  <a:satOff val="0"/>
                  <a:lumOff val="0"/>
                  <a:alphaOff val="0"/>
                </a:schemeClr>
              </a:fillRef>
              <a:effectRef idx="0">
                <a:schemeClr val="accent4">
                  <a:alpha val="50000"/>
                  <a:hueOff val="0"/>
                  <a:satOff val="0"/>
                  <a:lumOff val="0"/>
                  <a:alphaOff val="0"/>
                </a:schemeClr>
              </a:effectRef>
              <a:fontRef idx="minor">
                <a:schemeClr val="tx1"/>
              </a:fontRef>
            </p:style>
            <p:txBody>
              <a:bodyPr spcFirstLastPara="0" vert="horz" wrap="square" lIns="252208" tIns="1197991" rIns="252209" bIns="294243" numCol="1" spcCol="1270" anchor="ctr" anchorCtr="0">
                <a:noAutofit/>
              </a:bodyPr>
              <a:lstStyle/>
              <a:p>
                <a:pPr marL="0" lvl="0" indent="0" algn="ctr" defTabSz="533400">
                  <a:lnSpc>
                    <a:spcPct val="90000"/>
                  </a:lnSpc>
                  <a:spcBef>
                    <a:spcPct val="0"/>
                  </a:spcBef>
                  <a:spcAft>
                    <a:spcPct val="35000"/>
                  </a:spcAft>
                  <a:buNone/>
                </a:pPr>
                <a:endParaRPr lang="en-US" sz="1200" kern="1200" dirty="0"/>
              </a:p>
            </p:txBody>
          </p:sp>
          <p:sp>
            <p:nvSpPr>
              <p:cNvPr id="43" name="Freeform: Shape 42">
                <a:extLst>
                  <a:ext uri="{FF2B5EF4-FFF2-40B4-BE49-F238E27FC236}">
                    <a16:creationId xmlns:a16="http://schemas.microsoft.com/office/drawing/2014/main" id="{C7F1B1DE-4155-40ED-AA4A-440E767DFFB9}"/>
                  </a:ext>
                </a:extLst>
              </p:cNvPr>
              <p:cNvSpPr/>
              <p:nvPr/>
            </p:nvSpPr>
            <p:spPr>
              <a:xfrm>
                <a:off x="2307003" y="3651259"/>
                <a:ext cx="3031630" cy="3031629"/>
              </a:xfrm>
              <a:custGeom>
                <a:avLst/>
                <a:gdLst>
                  <a:gd name="connsiteX0" fmla="*/ 0 w 2683971"/>
                  <a:gd name="connsiteY0" fmla="*/ 1341986 h 2683971"/>
                  <a:gd name="connsiteX1" fmla="*/ 1341986 w 2683971"/>
                  <a:gd name="connsiteY1" fmla="*/ 0 h 2683971"/>
                  <a:gd name="connsiteX2" fmla="*/ 2683972 w 2683971"/>
                  <a:gd name="connsiteY2" fmla="*/ 1341986 h 2683971"/>
                  <a:gd name="connsiteX3" fmla="*/ 1341986 w 2683971"/>
                  <a:gd name="connsiteY3" fmla="*/ 2683972 h 2683971"/>
                  <a:gd name="connsiteX4" fmla="*/ 0 w 2683971"/>
                  <a:gd name="connsiteY4" fmla="*/ 1341986 h 26839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3971" h="2683971">
                    <a:moveTo>
                      <a:pt x="0" y="1341986"/>
                    </a:moveTo>
                    <a:cubicBezTo>
                      <a:pt x="0" y="600828"/>
                      <a:pt x="600828" y="0"/>
                      <a:pt x="1341986" y="0"/>
                    </a:cubicBezTo>
                    <a:cubicBezTo>
                      <a:pt x="2083144" y="0"/>
                      <a:pt x="2683972" y="600828"/>
                      <a:pt x="2683972" y="1341986"/>
                    </a:cubicBezTo>
                    <a:cubicBezTo>
                      <a:pt x="2683972" y="2083144"/>
                      <a:pt x="2083144" y="2683972"/>
                      <a:pt x="1341986" y="2683972"/>
                    </a:cubicBezTo>
                    <a:cubicBezTo>
                      <a:pt x="600828" y="2683972"/>
                      <a:pt x="0" y="2083144"/>
                      <a:pt x="0" y="1341986"/>
                    </a:cubicBezTo>
                    <a:close/>
                  </a:path>
                </a:pathLst>
              </a:custGeom>
            </p:spPr>
            <p:style>
              <a:lnRef idx="2">
                <a:schemeClr val="lt1">
                  <a:hueOff val="0"/>
                  <a:satOff val="0"/>
                  <a:lumOff val="0"/>
                  <a:alphaOff val="0"/>
                </a:schemeClr>
              </a:lnRef>
              <a:fillRef idx="1">
                <a:schemeClr val="accent5">
                  <a:alpha val="50000"/>
                  <a:hueOff val="0"/>
                  <a:satOff val="0"/>
                  <a:lumOff val="0"/>
                  <a:alphaOff val="0"/>
                </a:schemeClr>
              </a:fillRef>
              <a:effectRef idx="0">
                <a:schemeClr val="accent5">
                  <a:alpha val="50000"/>
                  <a:hueOff val="0"/>
                  <a:satOff val="0"/>
                  <a:lumOff val="0"/>
                  <a:alphaOff val="0"/>
                </a:schemeClr>
              </a:effectRef>
              <a:fontRef idx="minor">
                <a:schemeClr val="tx1"/>
              </a:fontRef>
            </p:style>
            <p:txBody>
              <a:bodyPr spcFirstLastPara="0" vert="horz" wrap="square" lIns="206459" tIns="309689" rIns="1445216" bIns="309689" numCol="1" spcCol="1270" anchor="ctr" anchorCtr="0">
                <a:noAutofit/>
              </a:bodyPr>
              <a:lstStyle/>
              <a:p>
                <a:pPr marL="0" lvl="0" indent="0" algn="ctr" defTabSz="622300">
                  <a:lnSpc>
                    <a:spcPct val="90000"/>
                  </a:lnSpc>
                  <a:spcBef>
                    <a:spcPct val="0"/>
                  </a:spcBef>
                  <a:spcAft>
                    <a:spcPct val="35000"/>
                  </a:spcAft>
                  <a:buNone/>
                </a:pPr>
                <a:endParaRPr lang="en-US" sz="1400" kern="1200" dirty="0"/>
              </a:p>
            </p:txBody>
          </p:sp>
          <p:sp>
            <p:nvSpPr>
              <p:cNvPr id="44" name="Freeform: Shape 43">
                <a:extLst>
                  <a:ext uri="{FF2B5EF4-FFF2-40B4-BE49-F238E27FC236}">
                    <a16:creationId xmlns:a16="http://schemas.microsoft.com/office/drawing/2014/main" id="{4D47F06E-3A51-474E-8E55-AC9D0EF40AC3}"/>
                  </a:ext>
                </a:extLst>
              </p:cNvPr>
              <p:cNvSpPr/>
              <p:nvPr/>
            </p:nvSpPr>
            <p:spPr>
              <a:xfrm>
                <a:off x="4481802" y="913827"/>
                <a:ext cx="2791495" cy="2791496"/>
              </a:xfrm>
              <a:custGeom>
                <a:avLst/>
                <a:gdLst>
                  <a:gd name="connsiteX0" fmla="*/ 0 w 2185807"/>
                  <a:gd name="connsiteY0" fmla="*/ 1092904 h 2185807"/>
                  <a:gd name="connsiteX1" fmla="*/ 1092904 w 2185807"/>
                  <a:gd name="connsiteY1" fmla="*/ 0 h 2185807"/>
                  <a:gd name="connsiteX2" fmla="*/ 2185808 w 2185807"/>
                  <a:gd name="connsiteY2" fmla="*/ 1092904 h 2185807"/>
                  <a:gd name="connsiteX3" fmla="*/ 1092904 w 2185807"/>
                  <a:gd name="connsiteY3" fmla="*/ 2185808 h 2185807"/>
                  <a:gd name="connsiteX4" fmla="*/ 0 w 2185807"/>
                  <a:gd name="connsiteY4" fmla="*/ 1092904 h 2185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5807" h="2185807">
                    <a:moveTo>
                      <a:pt x="0" y="1092904"/>
                    </a:moveTo>
                    <a:cubicBezTo>
                      <a:pt x="0" y="489310"/>
                      <a:pt x="489310" y="0"/>
                      <a:pt x="1092904" y="0"/>
                    </a:cubicBezTo>
                    <a:cubicBezTo>
                      <a:pt x="1696498" y="0"/>
                      <a:pt x="2185808" y="489310"/>
                      <a:pt x="2185808" y="1092904"/>
                    </a:cubicBezTo>
                    <a:cubicBezTo>
                      <a:pt x="2185808" y="1696498"/>
                      <a:pt x="1696498" y="2185808"/>
                      <a:pt x="1092904" y="2185808"/>
                    </a:cubicBezTo>
                    <a:cubicBezTo>
                      <a:pt x="489310" y="2185808"/>
                      <a:pt x="0" y="1696498"/>
                      <a:pt x="0" y="1092904"/>
                    </a:cubicBezTo>
                    <a:close/>
                  </a:path>
                </a:pathLst>
              </a:custGeom>
              <a:solidFill>
                <a:schemeClr val="accent6">
                  <a:lumMod val="20000"/>
                  <a:lumOff val="80000"/>
                  <a:alpha val="50000"/>
                </a:schemeClr>
              </a:solidFill>
            </p:spPr>
            <p:style>
              <a:lnRef idx="2">
                <a:schemeClr val="lt1">
                  <a:hueOff val="0"/>
                  <a:satOff val="0"/>
                  <a:lumOff val="0"/>
                  <a:alphaOff val="0"/>
                </a:schemeClr>
              </a:lnRef>
              <a:fillRef idx="1">
                <a:schemeClr val="accent4">
                  <a:alpha val="50000"/>
                  <a:hueOff val="0"/>
                  <a:satOff val="0"/>
                  <a:lumOff val="0"/>
                  <a:alphaOff val="0"/>
                </a:schemeClr>
              </a:fillRef>
              <a:effectRef idx="0">
                <a:schemeClr val="accent4">
                  <a:alpha val="50000"/>
                  <a:hueOff val="0"/>
                  <a:satOff val="0"/>
                  <a:lumOff val="0"/>
                  <a:alphaOff val="0"/>
                </a:schemeClr>
              </a:effectRef>
              <a:fontRef idx="minor">
                <a:schemeClr val="tx1"/>
              </a:fontRef>
            </p:style>
            <p:txBody>
              <a:bodyPr spcFirstLastPara="0" vert="horz" wrap="square" lIns="252208" tIns="1197991" rIns="252209" bIns="294243" numCol="1" spcCol="1270" anchor="ctr" anchorCtr="0">
                <a:noAutofit/>
              </a:bodyPr>
              <a:lstStyle/>
              <a:p>
                <a:pPr marL="0" lvl="0" indent="0" algn="ctr" defTabSz="533400">
                  <a:lnSpc>
                    <a:spcPct val="90000"/>
                  </a:lnSpc>
                  <a:spcBef>
                    <a:spcPct val="0"/>
                  </a:spcBef>
                  <a:spcAft>
                    <a:spcPct val="35000"/>
                  </a:spcAft>
                  <a:buNone/>
                </a:pPr>
                <a:endParaRPr lang="en-US" sz="1200" kern="1200" dirty="0"/>
              </a:p>
            </p:txBody>
          </p:sp>
        </p:grpSp>
        <p:sp>
          <p:nvSpPr>
            <p:cNvPr id="3" name="TextBox 2">
              <a:extLst>
                <a:ext uri="{FF2B5EF4-FFF2-40B4-BE49-F238E27FC236}">
                  <a16:creationId xmlns:a16="http://schemas.microsoft.com/office/drawing/2014/main" id="{DCF2E0A7-A32B-4CED-8895-4292A8E57DC8}"/>
                </a:ext>
              </a:extLst>
            </p:cNvPr>
            <p:cNvSpPr txBox="1"/>
            <p:nvPr/>
          </p:nvSpPr>
          <p:spPr>
            <a:xfrm>
              <a:off x="1904617" y="1535600"/>
              <a:ext cx="3109309" cy="1810579"/>
            </a:xfrm>
            <a:prstGeom prst="rect">
              <a:avLst/>
            </a:prstGeom>
            <a:noFill/>
          </p:spPr>
          <p:txBody>
            <a:bodyPr wrap="square" rtlCol="0">
              <a:spAutoFit/>
            </a:bodyPr>
            <a:lstStyle/>
            <a:p>
              <a:pPr lvl="0" algn="ctr" defTabSz="711200">
                <a:lnSpc>
                  <a:spcPct val="90000"/>
                </a:lnSpc>
                <a:spcBef>
                  <a:spcPct val="0"/>
                </a:spcBef>
                <a:spcAft>
                  <a:spcPct val="35000"/>
                </a:spcAft>
              </a:pPr>
              <a:r>
                <a:rPr lang="en-US" sz="1400" b="1" kern="1200" dirty="0"/>
                <a:t>2.2 million seniors and people </a:t>
              </a:r>
              <a:br>
                <a:rPr lang="en-US" sz="1400" b="1" kern="1200" dirty="0"/>
              </a:br>
              <a:r>
                <a:rPr lang="en-US" sz="1400" b="1" kern="1200" dirty="0"/>
                <a:t>with disabilities </a:t>
              </a:r>
            </a:p>
            <a:p>
              <a:pPr marL="285750" lvl="1" indent="-285750" defTabSz="711200">
                <a:lnSpc>
                  <a:spcPct val="90000"/>
                </a:lnSpc>
                <a:spcBef>
                  <a:spcPct val="0"/>
                </a:spcBef>
                <a:spcAft>
                  <a:spcPct val="35000"/>
                </a:spcAft>
                <a:buFont typeface="Arial" panose="020B0604020202020204" pitchFamily="34" charset="0"/>
                <a:buChar char="•"/>
              </a:pPr>
              <a:r>
                <a:rPr lang="en-US" sz="1400" kern="1200" dirty="0"/>
                <a:t>1.6 million who are dually eligible for Medi-Cal and Medicare</a:t>
              </a:r>
            </a:p>
            <a:p>
              <a:pPr marL="285750" lvl="1" indent="-285750" defTabSz="711200">
                <a:lnSpc>
                  <a:spcPct val="90000"/>
                </a:lnSpc>
                <a:spcBef>
                  <a:spcPct val="0"/>
                </a:spcBef>
                <a:spcAft>
                  <a:spcPct val="35000"/>
                </a:spcAft>
                <a:buFont typeface="Arial" panose="020B0604020202020204" pitchFamily="34" charset="0"/>
                <a:buChar char="•"/>
              </a:pPr>
              <a:r>
                <a:rPr lang="en-US" sz="1400" kern="1200" dirty="0"/>
                <a:t>~50,000 who are in institutions but could thrive in the community</a:t>
              </a:r>
            </a:p>
            <a:p>
              <a:pPr algn="ctr"/>
              <a:endParaRPr lang="en-US" sz="1400" dirty="0"/>
            </a:p>
          </p:txBody>
        </p:sp>
        <p:sp>
          <p:nvSpPr>
            <p:cNvPr id="13" name="TextBox 12">
              <a:extLst>
                <a:ext uri="{FF2B5EF4-FFF2-40B4-BE49-F238E27FC236}">
                  <a16:creationId xmlns:a16="http://schemas.microsoft.com/office/drawing/2014/main" id="{6E8BA8CF-31DF-4A0D-9378-FA261BDCBDAA}"/>
                </a:ext>
              </a:extLst>
            </p:cNvPr>
            <p:cNvSpPr txBox="1"/>
            <p:nvPr/>
          </p:nvSpPr>
          <p:spPr>
            <a:xfrm>
              <a:off x="3513673" y="4044770"/>
              <a:ext cx="1725035" cy="1442882"/>
            </a:xfrm>
            <a:prstGeom prst="rect">
              <a:avLst/>
            </a:prstGeom>
            <a:noFill/>
          </p:spPr>
          <p:txBody>
            <a:bodyPr wrap="square" rtlCol="0">
              <a:spAutoFit/>
            </a:bodyPr>
            <a:lstStyle/>
            <a:p>
              <a:pPr marL="0" lvl="0" indent="0" algn="ctr" defTabSz="622300">
                <a:lnSpc>
                  <a:spcPct val="90000"/>
                </a:lnSpc>
                <a:spcBef>
                  <a:spcPct val="0"/>
                </a:spcBef>
                <a:spcAft>
                  <a:spcPct val="35000"/>
                </a:spcAft>
                <a:buNone/>
              </a:pPr>
              <a:r>
                <a:rPr lang="en-US" sz="1400" b="1" kern="1200" dirty="0"/>
                <a:t>350,000</a:t>
              </a:r>
              <a:r>
                <a:rPr lang="en-US" sz="1400" kern="1200" dirty="0"/>
                <a:t> </a:t>
              </a:r>
              <a:r>
                <a:rPr lang="en-US" sz="1400" b="1" kern="1200" dirty="0"/>
                <a:t>people </a:t>
              </a:r>
              <a:r>
                <a:rPr lang="en-US" sz="1400" kern="1200" dirty="0"/>
                <a:t>transitioning from incarceration with a behavioral health diagnosis</a:t>
              </a:r>
            </a:p>
            <a:p>
              <a:pPr algn="ctr"/>
              <a:endParaRPr lang="en-US" sz="1400" dirty="0"/>
            </a:p>
          </p:txBody>
        </p:sp>
        <p:sp>
          <p:nvSpPr>
            <p:cNvPr id="23" name="TextBox 22">
              <a:extLst>
                <a:ext uri="{FF2B5EF4-FFF2-40B4-BE49-F238E27FC236}">
                  <a16:creationId xmlns:a16="http://schemas.microsoft.com/office/drawing/2014/main" id="{7980AA67-E1D8-401A-B287-943ED738E62B}"/>
                </a:ext>
              </a:extLst>
            </p:cNvPr>
            <p:cNvSpPr txBox="1"/>
            <p:nvPr/>
          </p:nvSpPr>
          <p:spPr>
            <a:xfrm>
              <a:off x="5145149" y="1542925"/>
              <a:ext cx="2011496" cy="1419901"/>
            </a:xfrm>
            <a:prstGeom prst="rect">
              <a:avLst/>
            </a:prstGeom>
            <a:noFill/>
          </p:spPr>
          <p:txBody>
            <a:bodyPr wrap="square" rtlCol="0">
              <a:spAutoFit/>
            </a:bodyPr>
            <a:lstStyle/>
            <a:p>
              <a:pPr marL="0" lvl="0" indent="0" algn="ctr" defTabSz="533400">
                <a:lnSpc>
                  <a:spcPct val="90000"/>
                </a:lnSpc>
                <a:spcBef>
                  <a:spcPct val="0"/>
                </a:spcBef>
                <a:spcAft>
                  <a:spcPct val="35000"/>
                </a:spcAft>
                <a:buNone/>
              </a:pPr>
              <a:r>
                <a:rPr lang="en-US" sz="1400" b="1" kern="1200" dirty="0"/>
                <a:t>270,000 children/youth </a:t>
              </a:r>
              <a:r>
                <a:rPr lang="en-US" sz="1400" kern="1200" dirty="0"/>
                <a:t>in California Children’s Services </a:t>
              </a:r>
            </a:p>
            <a:p>
              <a:pPr marL="0" lvl="0" indent="0" algn="ctr" defTabSz="533400">
                <a:lnSpc>
                  <a:spcPct val="90000"/>
                </a:lnSpc>
                <a:spcBef>
                  <a:spcPct val="0"/>
                </a:spcBef>
                <a:spcAft>
                  <a:spcPct val="35000"/>
                </a:spcAft>
                <a:buNone/>
              </a:pPr>
              <a:r>
                <a:rPr lang="en-US" sz="1400" kern="1200" dirty="0"/>
                <a:t>and/or the Health Care Program for Children in Foster Care</a:t>
              </a:r>
            </a:p>
          </p:txBody>
        </p:sp>
        <p:sp>
          <p:nvSpPr>
            <p:cNvPr id="24" name="TextBox 23">
              <a:extLst>
                <a:ext uri="{FF2B5EF4-FFF2-40B4-BE49-F238E27FC236}">
                  <a16:creationId xmlns:a16="http://schemas.microsoft.com/office/drawing/2014/main" id="{A065102B-3E18-4C6F-9593-092F73452AF2}"/>
                </a:ext>
              </a:extLst>
            </p:cNvPr>
            <p:cNvSpPr txBox="1"/>
            <p:nvPr/>
          </p:nvSpPr>
          <p:spPr>
            <a:xfrm>
              <a:off x="5581198" y="4069077"/>
              <a:ext cx="1545202" cy="718979"/>
            </a:xfrm>
            <a:prstGeom prst="rect">
              <a:avLst/>
            </a:prstGeom>
            <a:noFill/>
          </p:spPr>
          <p:txBody>
            <a:bodyPr wrap="square" rtlCol="0">
              <a:spAutoFit/>
            </a:bodyPr>
            <a:lstStyle/>
            <a:p>
              <a:pPr marL="0" lvl="0" indent="0" algn="ctr" defTabSz="711200">
                <a:lnSpc>
                  <a:spcPct val="90000"/>
                </a:lnSpc>
                <a:spcBef>
                  <a:spcPct val="0"/>
                </a:spcBef>
                <a:spcAft>
                  <a:spcPct val="35000"/>
                </a:spcAft>
                <a:buNone/>
              </a:pPr>
              <a:r>
                <a:rPr lang="en-US" sz="1400" b="1" kern="1200" dirty="0"/>
                <a:t>650,000 people</a:t>
              </a:r>
              <a:r>
                <a:rPr lang="en-US" sz="1400" kern="1200" dirty="0"/>
                <a:t> in county behavioral health systems</a:t>
              </a:r>
            </a:p>
          </p:txBody>
        </p:sp>
        <p:sp>
          <p:nvSpPr>
            <p:cNvPr id="25" name="TextBox 24">
              <a:extLst>
                <a:ext uri="{FF2B5EF4-FFF2-40B4-BE49-F238E27FC236}">
                  <a16:creationId xmlns:a16="http://schemas.microsoft.com/office/drawing/2014/main" id="{B55A30B6-DDC5-4F4B-8141-E98B16C74210}"/>
                </a:ext>
              </a:extLst>
            </p:cNvPr>
            <p:cNvSpPr txBox="1"/>
            <p:nvPr/>
          </p:nvSpPr>
          <p:spPr>
            <a:xfrm>
              <a:off x="1587539" y="4230521"/>
              <a:ext cx="1584221" cy="1132637"/>
            </a:xfrm>
            <a:prstGeom prst="rect">
              <a:avLst/>
            </a:prstGeom>
            <a:noFill/>
          </p:spPr>
          <p:txBody>
            <a:bodyPr wrap="square" rtlCol="0">
              <a:spAutoFit/>
            </a:bodyPr>
            <a:lstStyle/>
            <a:p>
              <a:pPr marL="0" lvl="0" indent="0" algn="ctr" defTabSz="533400">
                <a:lnSpc>
                  <a:spcPct val="90000"/>
                </a:lnSpc>
                <a:spcBef>
                  <a:spcPct val="0"/>
                </a:spcBef>
                <a:spcAft>
                  <a:spcPct val="35000"/>
                </a:spcAft>
                <a:buNone/>
              </a:pPr>
              <a:r>
                <a:rPr lang="en-US" sz="1400" b="1" kern="1200" dirty="0"/>
                <a:t>125,000 people experiencing homelessness </a:t>
              </a:r>
              <a:r>
                <a:rPr lang="en-US" sz="1400" kern="1200" dirty="0"/>
                <a:t>and have a disabling condition</a:t>
              </a:r>
            </a:p>
          </p:txBody>
        </p:sp>
      </p:grpSp>
      <p:sp>
        <p:nvSpPr>
          <p:cNvPr id="4" name="TextBox 3">
            <a:extLst>
              <a:ext uri="{FF2B5EF4-FFF2-40B4-BE49-F238E27FC236}">
                <a16:creationId xmlns:a16="http://schemas.microsoft.com/office/drawing/2014/main" id="{6E087A22-F750-4084-9484-16E0CB4D102F}"/>
              </a:ext>
            </a:extLst>
          </p:cNvPr>
          <p:cNvSpPr txBox="1"/>
          <p:nvPr/>
        </p:nvSpPr>
        <p:spPr>
          <a:xfrm>
            <a:off x="7082787" y="972139"/>
            <a:ext cx="1832613" cy="646331"/>
          </a:xfrm>
          <a:prstGeom prst="rect">
            <a:avLst/>
          </a:prstGeom>
          <a:noFill/>
        </p:spPr>
        <p:txBody>
          <a:bodyPr wrap="square" rtlCol="0">
            <a:spAutoFit/>
          </a:bodyPr>
          <a:lstStyle/>
          <a:p>
            <a:pPr algn="ctr"/>
            <a:r>
              <a:rPr lang="en-US" sz="1200" i="1" dirty="0"/>
              <a:t>ILLUSTRATIVE SCALE – DEGREE OF OVERLAP LARGELY UNKNOWN</a:t>
            </a:r>
          </a:p>
        </p:txBody>
      </p:sp>
      <p:sp>
        <p:nvSpPr>
          <p:cNvPr id="18" name="Rectangle 17">
            <a:extLst>
              <a:ext uri="{FF2B5EF4-FFF2-40B4-BE49-F238E27FC236}">
                <a16:creationId xmlns:a16="http://schemas.microsoft.com/office/drawing/2014/main" id="{61933114-3364-4135-821A-A71B9C4621DA}"/>
              </a:ext>
            </a:extLst>
          </p:cNvPr>
          <p:cNvSpPr/>
          <p:nvPr/>
        </p:nvSpPr>
        <p:spPr>
          <a:xfrm>
            <a:off x="266700" y="751312"/>
            <a:ext cx="8648701" cy="5878087"/>
          </a:xfrm>
          <a:prstGeom prst="rect">
            <a:avLst/>
          </a:prstGeom>
          <a:no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1905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73BCA90-1028-87B7-F5E7-1A9B6A1197C2}"/>
              </a:ext>
            </a:extLst>
          </p:cNvPr>
          <p:cNvGraphicFramePr>
            <a:graphicFrameLocks noChangeAspect="1"/>
          </p:cNvGraphicFramePr>
          <p:nvPr>
            <p:custDataLst>
              <p:tags r:id="rId1"/>
            </p:custDataLst>
            <p:extLst>
              <p:ext uri="{D42A27DB-BD31-4B8C-83A1-F6EECF244321}">
                <p14:modId xmlns:p14="http://schemas.microsoft.com/office/powerpoint/2010/main" val="40219320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6" imgW="503" imgH="503" progId="TCLayout.ActiveDocument.1">
                  <p:embed/>
                </p:oleObj>
              </mc:Choice>
              <mc:Fallback>
                <p:oleObj name="think-cell Slide" r:id="rId6" imgW="503" imgH="503"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96212BF-29B5-B88A-6745-76634C8DC5CC}"/>
              </a:ext>
            </a:extLst>
          </p:cNvPr>
          <p:cNvSpPr>
            <a:spLocks noGrp="1"/>
          </p:cNvSpPr>
          <p:nvPr>
            <p:ph type="title"/>
          </p:nvPr>
        </p:nvSpPr>
        <p:spPr/>
        <p:txBody>
          <a:bodyPr vert="horz"/>
          <a:lstStyle/>
          <a:p>
            <a:fld id="{02F402BE-59F5-4309-8513-FD2D6AF981B3}" type="datetime'Agenda'">
              <a:rPr lang="en-US" altLang="en-US" smtClean="0">
                <a:effectLst/>
              </a:rPr>
              <a:pPr/>
              <a:t>Agenda</a:t>
            </a:fld>
            <a:endParaRPr lang="en-US"/>
          </a:p>
        </p:txBody>
      </p:sp>
      <p:sp>
        <p:nvSpPr>
          <p:cNvPr id="3" name="Text Placeholder 2">
            <a:hlinkClick r:id="rId8" action="ppaction://hlinksldjump"/>
            <a:extLst>
              <a:ext uri="{FF2B5EF4-FFF2-40B4-BE49-F238E27FC236}">
                <a16:creationId xmlns:a16="http://schemas.microsoft.com/office/drawing/2014/main" id="{36768470-C13E-EB24-DD86-91534BC62653}"/>
              </a:ext>
            </a:extLst>
          </p:cNvPr>
          <p:cNvSpPr>
            <a:spLocks noGrp="1"/>
          </p:cNvSpPr>
          <p:nvPr>
            <p:custDataLst>
              <p:tags r:id="rId2"/>
            </p:custDataLst>
          </p:nvPr>
        </p:nvSpPr>
        <p:spPr bwMode="auto">
          <a:xfrm>
            <a:off x="2793999" y="2855913"/>
            <a:ext cx="3556000" cy="382588"/>
          </a:xfrm>
          <a:prstGeom prst="rect">
            <a:avLst/>
          </a:prstGeom>
          <a:solidFill>
            <a:schemeClr val="bg2"/>
          </a:solidFill>
          <a:ln w="38100" cap="flat" cmpd="sng" algn="ctr">
            <a:solidFill>
              <a:schemeClr val="bg1"/>
            </a:solidFill>
            <a:prstDash val="solid"/>
            <a:round/>
            <a:headEnd type="none" w="med" len="med"/>
            <a:tailEnd type="none" w="med" len="med"/>
          </a:ln>
          <a:effectLst/>
        </p:spPr>
        <p:txBody>
          <a:bodyPr vert="horz" wrap="none" lIns="80963" tIns="82550" rIns="0" bIns="80963"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r>
              <a:rPr lang="en-US" altLang="en-US" dirty="0">
                <a:solidFill>
                  <a:schemeClr val="tx1"/>
                </a:solidFill>
                <a:effectLst/>
              </a:rPr>
              <a:t>CalAIM in Context: The Medi-Cal System</a:t>
            </a:r>
            <a:endParaRPr lang="en-US" dirty="0">
              <a:solidFill>
                <a:schemeClr val="tx1"/>
              </a:solidFill>
            </a:endParaRPr>
          </a:p>
        </p:txBody>
      </p:sp>
      <p:sp>
        <p:nvSpPr>
          <p:cNvPr id="7" name="Text Placeholder 2">
            <a:extLst>
              <a:ext uri="{FF2B5EF4-FFF2-40B4-BE49-F238E27FC236}">
                <a16:creationId xmlns:a16="http://schemas.microsoft.com/office/drawing/2014/main" id="{60F97EDC-E738-437E-F1DA-8126B8006B9C}"/>
              </a:ext>
            </a:extLst>
          </p:cNvPr>
          <p:cNvSpPr>
            <a:spLocks noGrp="1"/>
          </p:cNvSpPr>
          <p:nvPr>
            <p:custDataLst>
              <p:tags r:id="rId3"/>
            </p:custDataLst>
          </p:nvPr>
        </p:nvSpPr>
        <p:spPr bwMode="auto">
          <a:xfrm>
            <a:off x="2794000" y="3238500"/>
            <a:ext cx="3556000" cy="381000"/>
          </a:xfrm>
          <a:prstGeom prst="rect">
            <a:avLst/>
          </a:prstGeom>
          <a:solidFill>
            <a:schemeClr val="accent1"/>
          </a:solidFill>
          <a:ln w="38100" cap="flat" cmpd="sng" algn="ctr">
            <a:solidFill>
              <a:schemeClr val="bg1"/>
            </a:solidFill>
            <a:prstDash val="solid"/>
            <a:round/>
            <a:headEnd type="none" w="med" len="med"/>
            <a:tailEnd type="none" w="med" len="med"/>
          </a:ln>
          <a:effectLst/>
        </p:spPr>
        <p:txBody>
          <a:bodyPr vert="horz" wrap="none" lIns="80963" tIns="80963" rIns="0" bIns="80963"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r>
              <a:rPr lang="en-US" altLang="en-US" b="1">
                <a:solidFill>
                  <a:schemeClr val="bg1"/>
                </a:solidFill>
                <a:effectLst/>
              </a:rPr>
              <a:t>CalAIM Overview</a:t>
            </a:r>
            <a:endParaRPr lang="en-US" b="1" dirty="0">
              <a:solidFill>
                <a:schemeClr val="bg1"/>
              </a:solidFill>
            </a:endParaRPr>
          </a:p>
        </p:txBody>
      </p:sp>
      <p:sp>
        <p:nvSpPr>
          <p:cNvPr id="24" name="Text Placeholder 2">
            <a:hlinkClick r:id="rId9" action="ppaction://hlinksldjump"/>
            <a:extLst>
              <a:ext uri="{FF2B5EF4-FFF2-40B4-BE49-F238E27FC236}">
                <a16:creationId xmlns:a16="http://schemas.microsoft.com/office/drawing/2014/main" id="{F2627932-2AAE-701A-B250-BE5A1A108649}"/>
              </a:ext>
            </a:extLst>
          </p:cNvPr>
          <p:cNvSpPr>
            <a:spLocks noGrp="1"/>
          </p:cNvSpPr>
          <p:nvPr>
            <p:custDataLst>
              <p:tags r:id="rId4"/>
            </p:custDataLst>
          </p:nvPr>
        </p:nvSpPr>
        <p:spPr bwMode="auto">
          <a:xfrm>
            <a:off x="2794000" y="3619500"/>
            <a:ext cx="3556000" cy="382588"/>
          </a:xfrm>
          <a:prstGeom prst="rect">
            <a:avLst/>
          </a:prstGeom>
          <a:solidFill>
            <a:schemeClr val="bg2"/>
          </a:solidFill>
          <a:ln w="38100" cap="flat" cmpd="sng" algn="ctr">
            <a:solidFill>
              <a:schemeClr val="bg1"/>
            </a:solidFill>
            <a:prstDash val="solid"/>
            <a:round/>
            <a:headEnd type="none" w="med" len="med"/>
            <a:tailEnd type="none" w="med" len="med"/>
          </a:ln>
          <a:effectLst/>
        </p:spPr>
        <p:txBody>
          <a:bodyPr vert="horz" wrap="none" lIns="80963" tIns="80963" rIns="0" bIns="8255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r>
              <a:rPr lang="en-US" dirty="0">
                <a:solidFill>
                  <a:schemeClr val="tx1"/>
                </a:solidFill>
              </a:rPr>
              <a:t>CalAIM Experiences </a:t>
            </a:r>
            <a:r>
              <a:rPr lang="en-US">
                <a:solidFill>
                  <a:schemeClr val="tx1"/>
                </a:solidFill>
              </a:rPr>
              <a:t>to date</a:t>
            </a:r>
            <a:endParaRPr lang="en-US" dirty="0">
              <a:solidFill>
                <a:schemeClr val="tx1"/>
              </a:solidFill>
            </a:endParaRPr>
          </a:p>
        </p:txBody>
      </p:sp>
    </p:spTree>
    <p:extLst>
      <p:ext uri="{BB962C8B-B14F-4D97-AF65-F5344CB8AC3E}">
        <p14:creationId xmlns:p14="http://schemas.microsoft.com/office/powerpoint/2010/main" val="35164049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7037&quot;&gt;&lt;version val=&quot;33020&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1&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Day&gt;&lt;m_yearfmt&gt;&lt;begin val=&quot;0&quot;/&gt;&lt;end val=&quot;4&quot;/&gt;&lt;/m_yearfmt&gt;&lt;/m_precDefaultDay&gt;&lt;m_precDefaultWeek&gt;&lt;m_yearfmt&gt;&lt;begin val=&quot;0&quot;/&gt;&lt;end val=&quot;4&quot;/&gt;&lt;/m_yearfmt&gt;&lt;/m_precDefaultWeek&gt;&lt;m_precDefaultMonth&gt;&lt;m_yearfmt&gt;&lt;begin val=&quot;0&quot;/&gt;&lt;end val=&quot;4&quot;/&gt;&lt;/m_yearfmt&gt;&lt;/m_precDefaultMonth&gt;&lt;m_precDefaultQuarter&gt;&lt;m_yearfmt&gt;&lt;begin val=&quot;0&quot;/&gt;&lt;end val=&quot;4&quot;/&gt;&lt;/m_yearfmt&gt;&lt;/m_precDefaultQuarter&gt;&lt;m_precDefaultYear&gt;&lt;m_yearfmt&gt;&lt;begin val=&quot;0&quot;/&gt;&lt;end val=&quot;4&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0&quot;/&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rz2FQEVRmaaOe0lX_y2Ko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UzkudyaT9K4FYpLU7ldd1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rCL9oVYRxcjLvMvKI_uQ3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rz2FQEVRmaaOe0lX_y2Ko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UzkudyaT9K4FYpLU7ldd1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1xGj.5KzlDxk9gy4DfXjA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rz2FQEVRmaaOe0lX_y2Ko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TWrqV8cJLoretEXK6SH5v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0.ZiE6Aa_BXcDRoQr_7Ps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9C325B17C39934F9179D5C265E3F5E7" ma:contentTypeVersion="3" ma:contentTypeDescription="Create a new document." ma:contentTypeScope="" ma:versionID="e761cc9e3636822b31a99cfe28591220">
  <xsd:schema xmlns:xsd="http://www.w3.org/2001/XMLSchema" xmlns:xs="http://www.w3.org/2001/XMLSchema" xmlns:p="http://schemas.microsoft.com/office/2006/metadata/properties" xmlns:ns1="http://schemas.microsoft.com/sharepoint/v3" xmlns:ns2="bc076434-9c87-441b-b12b-d6574d868ccf" targetNamespace="http://schemas.microsoft.com/office/2006/metadata/properties" ma:root="true" ma:fieldsID="f85df3f6993da920b755d058bd646a1e" ns1:_="" ns2:_="">
    <xsd:import namespace="http://schemas.microsoft.com/sharepoint/v3"/>
    <xsd:import namespace="bc076434-9c87-441b-b12b-d6574d868ccf"/>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ma:readOnly="false">
      <xsd:simpleType>
        <xsd:restriction base="dms:Unknown"/>
      </xsd:simpleType>
    </xsd:element>
    <xsd:element name="PublishingExpirationDate" ma:index="9" nillable="true" ma:displayName="Scheduling End Dat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c076434-9c87-441b-b12b-d6574d868ccf"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B4241C6-BD65-449E-A0AE-B4AE2A39BDA3}">
  <ds:schemaRefs>
    <ds:schemaRef ds:uri="http://schemas.microsoft.com/sharepoint/v3/contenttype/forms"/>
  </ds:schemaRefs>
</ds:datastoreItem>
</file>

<file path=customXml/itemProps2.xml><?xml version="1.0" encoding="utf-8"?>
<ds:datastoreItem xmlns:ds="http://schemas.openxmlformats.org/officeDocument/2006/customXml" ds:itemID="{B12BB238-CB83-425D-834F-BCA9F5B44614}"/>
</file>

<file path=customXml/itemProps3.xml><?xml version="1.0" encoding="utf-8"?>
<ds:datastoreItem xmlns:ds="http://schemas.openxmlformats.org/officeDocument/2006/customXml" ds:itemID="{D69CD76A-DC39-4FA0-AF0B-6268DEDC453A}">
  <ds:schemaRefs>
    <ds:schemaRef ds:uri="29c65a88-1506-4e51-8f7a-523e975facb1"/>
    <ds:schemaRef ds:uri="http://purl.org/dc/terms/"/>
    <ds:schemaRef ds:uri="http://schemas.openxmlformats.org/package/2006/metadata/core-properties"/>
    <ds:schemaRef ds:uri="http://schemas.microsoft.com/office/2006/documentManagement/types"/>
    <ds:schemaRef ds:uri="e13dd2ee-5b22-4749-bc6a-9609f37dd899"/>
    <ds:schemaRef ds:uri="http://schemas.microsoft.com/office/2006/metadata/properties"/>
    <ds:schemaRef ds:uri="http://purl.org/dc/elements/1.1/"/>
    <ds:schemaRef ds:uri="http://www.w3.org/XML/1998/namespace"/>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59413</TotalTime>
  <Words>2882</Words>
  <Application>Microsoft Office PowerPoint</Application>
  <PresentationFormat>On-screen Show (4:3)</PresentationFormat>
  <Paragraphs>188</Paragraphs>
  <Slides>17</Slides>
  <Notes>13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8" baseType="lpstr">
      <vt:lpstr>Arial</vt:lpstr>
      <vt:lpstr>Calibri</vt:lpstr>
      <vt:lpstr>Calibri Light</vt:lpstr>
      <vt:lpstr>Corbel</vt:lpstr>
      <vt:lpstr>Guardian TextSans Web</vt:lpstr>
      <vt:lpstr>Lato</vt:lpstr>
      <vt:lpstr>Segoe UI</vt:lpstr>
      <vt:lpstr>Source Sans Pro</vt:lpstr>
      <vt:lpstr>Source Sans Pro</vt:lpstr>
      <vt:lpstr>Office Theme</vt:lpstr>
      <vt:lpstr>think-cell Slide</vt:lpstr>
      <vt:lpstr>CalAIM in Context  Melora Simon, Associate Director,  Advancing People Centered Care August 2023</vt:lpstr>
      <vt:lpstr>Agenda</vt:lpstr>
      <vt:lpstr>Medi-Cal coverage is comprehensive, but it is a complex system to navigate</vt:lpstr>
      <vt:lpstr>People have difficulty getting what they need in the Medi-Cal system</vt:lpstr>
      <vt:lpstr>Access and coordination challenges are marked for people with complex needs</vt:lpstr>
      <vt:lpstr>On quality, Medi-Cal performs well overall, but falls below national benchmarks on measures that require coordination during transitions or handoffs</vt:lpstr>
      <vt:lpstr>Medi-Cal is also not immune to significant racial and ethnic inequities</vt:lpstr>
      <vt:lpstr>Millions of people with Medi-Cal coverage have complex needs – CalAIM has specific reforms for many of these populations of focus</vt:lpstr>
      <vt:lpstr>Agenda</vt:lpstr>
      <vt:lpstr>CalAIM’s Promise: Raising the bar for all </vt:lpstr>
      <vt:lpstr>CalAIM’s Promise: Better care for people with complex needs </vt:lpstr>
      <vt:lpstr>Rosalind’s Story</vt:lpstr>
      <vt:lpstr>Agenda</vt:lpstr>
      <vt:lpstr>PowerPoint Presentation</vt:lpstr>
      <vt:lpstr>PowerPoint Presentation</vt:lpstr>
      <vt:lpstr>PowerPoint Presentation</vt:lpstr>
      <vt:lpstr>Full findings available at:  CalAIM Experiences: Implementer Views After First Year of Reforms.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Paula Ginsborg</dc:creator>
  <cp:lastModifiedBy>Melora Simon</cp:lastModifiedBy>
  <cp:revision>837</cp:revision>
  <cp:lastPrinted>2023-02-17T16:07:26Z</cp:lastPrinted>
  <dcterms:created xsi:type="dcterms:W3CDTF">2018-08-01T20:04:54Z</dcterms:created>
  <dcterms:modified xsi:type="dcterms:W3CDTF">2023-08-02T04:49:28Z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0x010100E9C325B17C39934F9179D5C265E3F5E7</vt:lpwstr>
  </property>
</Properties>
</file>